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858000" cy="9144000"/>
  <p:embeddedFontLst>
    <p:embeddedFont>
      <p:font typeface="Roboto"/>
      <p:regular r:id="rId22"/>
      <p:bold r:id="rId23"/>
      <p:italic r:id="rId24"/>
      <p:boldItalic r:id="rId25"/>
    </p:embeddedFont>
    <p:embeddedFont>
      <p:font typeface="Tahoma"/>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8" roundtripDataSignature="AMtx7miRXa/BS14Vw3nZ0OpdnlFWL1+/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Tahoma-regular.fntdata"/><Relationship Id="rId25" Type="http://schemas.openxmlformats.org/officeDocument/2006/relationships/font" Target="fonts/Roboto-boldItalic.fntdata"/><Relationship Id="rId28" Type="http://customschemas.google.com/relationships/presentationmetadata" Target="metadata"/><Relationship Id="rId27" Type="http://schemas.openxmlformats.org/officeDocument/2006/relationships/font" Target="fonts/Tahoma-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4" name="Google Shape;1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100">
                <a:latin typeface="Tahoma"/>
                <a:ea typeface="Tahoma"/>
                <a:cs typeface="Tahoma"/>
                <a:sym typeface="Tahoma"/>
              </a:rPr>
              <a:t>Hello there,</a:t>
            </a:r>
            <a:endParaRPr sz="1100">
              <a:latin typeface="Tahoma"/>
              <a:ea typeface="Tahoma"/>
              <a:cs typeface="Tahoma"/>
              <a:sym typeface="Tahoma"/>
            </a:endParaRPr>
          </a:p>
          <a:p>
            <a:pPr indent="0" lvl="0" marL="0" rtl="0" algn="l">
              <a:lnSpc>
                <a:spcPct val="100000"/>
              </a:lnSpc>
              <a:spcBef>
                <a:spcPts val="0"/>
              </a:spcBef>
              <a:spcAft>
                <a:spcPts val="0"/>
              </a:spcAft>
              <a:buSzPts val="1400"/>
              <a:buNone/>
            </a:pPr>
            <a:r>
              <a:rPr lang="en-GB" sz="1100">
                <a:latin typeface="Tahoma"/>
                <a:ea typeface="Tahoma"/>
                <a:cs typeface="Tahoma"/>
                <a:sym typeface="Tahoma"/>
              </a:rPr>
              <a:t>My name is Martin Pavlovski and the paper I will be presenting today is titled "Time-Aware User Embeddings as a Service". This was a joint work between Temple University and Yahoo Research! within Verizon Media.</a:t>
            </a:r>
            <a:endParaRPr sz="1100">
              <a:latin typeface="Tahoma"/>
              <a:ea typeface="Tahoma"/>
              <a:cs typeface="Tahoma"/>
              <a:sym typeface="Tahoma"/>
            </a:endParaRPr>
          </a:p>
        </p:txBody>
      </p:sp>
      <p:sp>
        <p:nvSpPr>
          <p:cNvPr id="195" name="Google Shape;19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8aaea79ed3_0_8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Reconstruction evaluation was also performed on the public dataset.</a:t>
            </a:r>
            <a:endParaRPr/>
          </a:p>
          <a:p>
            <a:pPr indent="0" lvl="0" marL="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SzPts val="1400"/>
              <a:buChar char="●"/>
            </a:pPr>
            <a:r>
              <a:rPr lang="en-GB"/>
              <a:t>The performances of AE, seq2seq, TA-seq2seq and TASA on this dataset seem to be somewhat consistent with their performances on the proprietary dataset.</a:t>
            </a:r>
            <a:endParaRPr/>
          </a:p>
          <a:p>
            <a:pPr indent="0" lvl="0" marL="45720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GB"/>
              <a:t>Once again, seq2seq outperformed AE and the time-aware variants manifested improvements over the ones that do not preserve time.</a:t>
            </a:r>
            <a:br>
              <a:rPr lang="en-GB"/>
            </a:br>
            <a:r>
              <a:rPr lang="en-GB"/>
              <a:t>ISA specifically exhibited better performance relative to the other approaches, being the second-best performing model.</a:t>
            </a:r>
            <a:endParaRPr/>
          </a:p>
          <a:p>
            <a:pPr indent="0" lvl="0" marL="45720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GB"/>
              <a:t>TASA, however, consistently outperformed the other alternatives across all evaluation measures, here showing even larger performance improvements than those obtained on the proprietary data.</a:t>
            </a:r>
            <a:endParaRPr/>
          </a:p>
          <a:p>
            <a:pPr indent="0" lvl="0" marL="0" rtl="0" algn="l">
              <a:lnSpc>
                <a:spcPct val="100000"/>
              </a:lnSpc>
              <a:spcBef>
                <a:spcPts val="0"/>
              </a:spcBef>
              <a:spcAft>
                <a:spcPts val="0"/>
              </a:spcAft>
              <a:buSzPts val="1400"/>
              <a:buNone/>
            </a:pPr>
            <a:r>
              <a:t/>
            </a:r>
            <a:endParaRPr/>
          </a:p>
        </p:txBody>
      </p:sp>
      <p:sp>
        <p:nvSpPr>
          <p:cNvPr id="311" name="Google Shape;311;g8aaea79ed3_0_8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8aaea79ed3_0_8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The learned vector representations were further tested on supervised predictive tasks involving conversion prediction for 3 different advertisers.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For these three proprietary datasets, a baseline approach was used to build predictive models using users' demographic data and the lift in AUC was computed for the rest of the models with respect to this baseline.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 user embeddings learned from the unsupervised models were appended to these demographic data and an LR model was learned on the resulting concatenated features.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GB"/>
              <a:t>In addition, two more supervised approaches were compared: an LR learned on 1-hot encoded activity features and an attRNN learned on user sequences, both concatenated with user demographics.</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SzPts val="1400"/>
              <a:buChar char="●"/>
            </a:pPr>
            <a:r>
              <a:rPr lang="en-GB"/>
              <a:t>From the obtained results, it is clear that using only the demographic data is not sufficient.</a:t>
            </a:r>
            <a:endParaRPr/>
          </a:p>
          <a:p>
            <a:pPr indent="0" lvl="0" marL="45720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GB"/>
              <a:t>LR trained on the one-hot encoded user activities improves this performance.</a:t>
            </a:r>
            <a:endParaRPr/>
          </a:p>
          <a:p>
            <a:pPr indent="0" lvl="0" marL="45720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GB"/>
              <a:t>Nevertheless, once the user embeddings are concatenated to the demographic features, the improvements in AUC are evident. In particular, the proposed TASA achieves an improvement of &gt; 25% in AUC on Advertiser A, &gt; 10% on Advertiser B, and &gt; 15% on Advertiser C.</a:t>
            </a:r>
            <a:endParaRPr/>
          </a:p>
          <a:p>
            <a:pPr indent="0" lvl="0" marL="45720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GB"/>
              <a:t>This indicates that, although LR is trained in a supervised manner, when trained on unsupervised user embeddings it still attains greater predictive performance.</a:t>
            </a:r>
            <a:br>
              <a:rPr lang="en-GB"/>
            </a:br>
            <a:r>
              <a:rPr lang="en-GB"/>
              <a:t>This is most likely due to the sequential information within the user trails that is being captured by the sequential autoencoder variants, but not by LR trained on a simple one-hot transformation of the user activities.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SzPts val="1400"/>
              <a:buChar char="●"/>
            </a:pPr>
            <a:r>
              <a:rPr lang="en-GB"/>
              <a:t>However, LR achieves its highest performance when trained on TASA’s user embeddings, rather than on the embeddings produced by any other autoencoder variant. </a:t>
            </a:r>
            <a:endParaRPr/>
          </a:p>
          <a:p>
            <a:pPr indent="0" lvl="0" marL="45720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GB"/>
              <a:t>It even achieves comparable performance to the supervised attRNN model.</a:t>
            </a:r>
            <a:br>
              <a:rPr lang="en-GB"/>
            </a:br>
            <a:endParaRPr/>
          </a:p>
          <a:p>
            <a:pPr indent="-317500" lvl="1" marL="914400" rtl="0" algn="l">
              <a:lnSpc>
                <a:spcPct val="100000"/>
              </a:lnSpc>
              <a:spcBef>
                <a:spcPts val="0"/>
              </a:spcBef>
              <a:spcAft>
                <a:spcPts val="0"/>
              </a:spcAft>
              <a:buSzPts val="1400"/>
              <a:buChar char="○"/>
            </a:pPr>
            <a:r>
              <a:rPr lang="en-GB"/>
              <a:t>This is of considerable importance since TASA learned the user embeddings not being aware of the prediction target as opposed to attRNN that was tailored for each task separately.</a:t>
            </a:r>
            <a:br>
              <a:rPr lang="en-GB"/>
            </a:br>
            <a:endParaRPr/>
          </a:p>
          <a:p>
            <a:pPr indent="-317500" lvl="1" marL="914400" rtl="0" algn="l">
              <a:lnSpc>
                <a:spcPct val="100000"/>
              </a:lnSpc>
              <a:spcBef>
                <a:spcPts val="0"/>
              </a:spcBef>
              <a:spcAft>
                <a:spcPts val="0"/>
              </a:spcAft>
              <a:buSzPts val="1400"/>
              <a:buChar char="○"/>
            </a:pPr>
            <a:r>
              <a:rPr lang="en-GB"/>
              <a:t>In addition, attRNN requires to be retrained for each task which consumes a significant amount of time, while TASA can be trained offline once and then, for each task, a simple LR model can be efficiently trained on TASA's low-dimensional embeddings.</a:t>
            </a:r>
            <a:endParaRPr/>
          </a:p>
          <a:p>
            <a:pPr indent="0" lvl="0" marL="0" rtl="0" algn="l">
              <a:lnSpc>
                <a:spcPct val="100000"/>
              </a:lnSpc>
              <a:spcBef>
                <a:spcPts val="0"/>
              </a:spcBef>
              <a:spcAft>
                <a:spcPts val="0"/>
              </a:spcAft>
              <a:buSzPts val="1400"/>
              <a:buNone/>
            </a:pPr>
            <a:r>
              <a:t/>
            </a:r>
            <a:endParaRPr/>
          </a:p>
        </p:txBody>
      </p:sp>
      <p:sp>
        <p:nvSpPr>
          <p:cNvPr id="322" name="Google Shape;322;g8aaea79ed3_0_8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8aaea79ed3_0_8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TASA and its alternatives were also assessed on the public RecSys dataset for the task of purchase prediction.</a:t>
            </a:r>
            <a:endParaRPr/>
          </a:p>
          <a:p>
            <a:pPr indent="0" lvl="0" marL="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SzPts val="1400"/>
              <a:buChar char="●"/>
            </a:pPr>
            <a:r>
              <a:rPr lang="en-GB"/>
              <a:t>C</a:t>
            </a:r>
            <a:r>
              <a:rPr lang="en-GB"/>
              <a:t>onsistent with the previous observations, LR trained on TASA's embeddings convincingly outperformed the competitive autoencoder approaches, while being almost as good as attRNN.</a:t>
            </a:r>
            <a:endParaRPr/>
          </a:p>
          <a:p>
            <a:pPr indent="0" lvl="0" marL="45720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GB"/>
              <a:t>And once again, all models that account for sequential and temporal data aspects outperformed the LR variant trained on the one-hot encoded sequences.</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And from the experiments carried out on both the proprietary and the public datasets, our general observation is that</a:t>
            </a:r>
            <a:br>
              <a:rPr lang="en-GB"/>
            </a:br>
            <a:endParaRPr/>
          </a:p>
          <a:p>
            <a:pPr indent="-317500" lvl="0" marL="457200" rtl="0" algn="l">
              <a:lnSpc>
                <a:spcPct val="100000"/>
              </a:lnSpc>
              <a:spcBef>
                <a:spcPts val="0"/>
              </a:spcBef>
              <a:spcAft>
                <a:spcPts val="0"/>
              </a:spcAft>
              <a:buSzPts val="1400"/>
              <a:buAutoNum type="arabicPeriod"/>
            </a:pPr>
            <a:r>
              <a:rPr lang="en-GB"/>
              <a:t>the benefit of TASA is that it can be trained offline ONCE and then readily applied across multiple prediction tasks (the same way it was applied for different conversion prediction tasks across multiple advertisers)</a:t>
            </a:r>
            <a:br>
              <a:rPr lang="en-GB"/>
            </a:br>
            <a:endParaRPr/>
          </a:p>
          <a:p>
            <a:pPr indent="-317500" lvl="0" marL="457200" rtl="0" algn="l">
              <a:lnSpc>
                <a:spcPct val="100000"/>
              </a:lnSpc>
              <a:spcBef>
                <a:spcPts val="0"/>
              </a:spcBef>
              <a:spcAft>
                <a:spcPts val="0"/>
              </a:spcAft>
              <a:buSzPts val="1400"/>
              <a:buAutoNum type="arabicPeriod"/>
            </a:pPr>
            <a:r>
              <a:rPr lang="en-GB"/>
              <a:t>this will allow for leveraging low-latency models which, if needed, can be efficiently retrained on TASA’s compact embeddings to accommodate serving time.</a:t>
            </a:r>
            <a:endParaRPr/>
          </a:p>
          <a:p>
            <a:pPr indent="0" lvl="0" marL="0" rtl="0" algn="l">
              <a:lnSpc>
                <a:spcPct val="100000"/>
              </a:lnSpc>
              <a:spcBef>
                <a:spcPts val="0"/>
              </a:spcBef>
              <a:spcAft>
                <a:spcPts val="0"/>
              </a:spcAft>
              <a:buSzPts val="1400"/>
              <a:buNone/>
            </a:pPr>
            <a:r>
              <a:t/>
            </a:r>
            <a:endParaRPr/>
          </a:p>
        </p:txBody>
      </p:sp>
      <p:sp>
        <p:nvSpPr>
          <p:cNvPr id="335" name="Google Shape;335;g8aaea79ed3_0_8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8aaea79ed3_0_8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TASA was also incorporated within a service pipeline designed to provide time-aware (user) embeddings as a service.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t>
            </a:r>
            <a:r>
              <a:rPr lang="en-GB"/>
              <a:t>Generally speaking, the service takes a collection of user trails as an input and periodically generates time-aware embeddings of the trails and their constituent activities.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In the service system, t</a:t>
            </a:r>
            <a:r>
              <a:rPr lang="en-GB"/>
              <a:t>he activities that users perform over a certain period of time are queried from multiple heterogeneous sources and organized into user trails.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 user trails are then used to train TASA.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Upon training, the r</a:t>
            </a:r>
            <a:r>
              <a:rPr lang="en-GB"/>
              <a:t>esulting time-aware user embeddings that TASA generates are stored in a centralized pool of embeddings along with TASA's parameters.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From this point onward, the stored TASA model can be directly applied to generate a new, or update the existing, embedding of any incoming user trail, or individual activity.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At all times, different teams have access to the centralized pool of embeddings and can therefore directly leverage the user/activity embeddings for their individual tasks, without the need of any feature engineering or manual preprocessing interventions.</a:t>
            </a:r>
            <a:endParaRPr/>
          </a:p>
          <a:p>
            <a:pPr indent="0" lvl="0" marL="0" rtl="0" algn="l">
              <a:lnSpc>
                <a:spcPct val="100000"/>
              </a:lnSpc>
              <a:spcBef>
                <a:spcPts val="0"/>
              </a:spcBef>
              <a:spcAft>
                <a:spcPts val="0"/>
              </a:spcAft>
              <a:buSzPts val="1400"/>
              <a:buNone/>
            </a:pPr>
            <a:r>
              <a:t/>
            </a:r>
            <a:endParaRPr/>
          </a:p>
        </p:txBody>
      </p:sp>
      <p:sp>
        <p:nvSpPr>
          <p:cNvPr id="347" name="Google Shape;347;g8aaea79ed3_0_8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8aaea79ed3_0_9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The service pipeline is currently utilized by several teams as a source of additional user features, mainly for offline experimentation.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Accordingly, t</a:t>
            </a:r>
            <a:r>
              <a:rPr lang="en-GB"/>
              <a:t>o evaluate the performance of the entire pipeline, we have conducted offline experiments on four sets of audiences.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 lifts in AUC were calculated by comparing an XGBoost model that utilizes the TASA-generated embeddings in addition to the current production features, relative to an XGBoost model built only on the production features.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I</a:t>
            </a:r>
            <a:r>
              <a:rPr lang="en-GB"/>
              <a:t>n the cases of all four audiences, we have observed lifts in conversion prediction performance as a result of using the TASA-generated user embeddings *along with* the production features</a:t>
            </a:r>
            <a:endParaRPr/>
          </a:p>
          <a:p>
            <a:pPr indent="0" lvl="0" marL="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SzPts val="1400"/>
              <a:buChar char="●"/>
            </a:pPr>
            <a:r>
              <a:rPr lang="en-GB"/>
              <a:t>But what I just want to stress here is that you should be aware that the baseline against which the pipeline is compared is a very strong baseline because it utilizes production features which have been handcrafted and refined over many years and are already achieving high predictive performance.</a:t>
            </a:r>
            <a:endParaRPr/>
          </a:p>
          <a:p>
            <a:pPr indent="-317500" lvl="0" marL="457200" rtl="0" algn="l">
              <a:lnSpc>
                <a:spcPct val="100000"/>
              </a:lnSpc>
              <a:spcBef>
                <a:spcPts val="0"/>
              </a:spcBef>
              <a:spcAft>
                <a:spcPts val="0"/>
              </a:spcAft>
              <a:buSzPts val="1400"/>
              <a:buChar char="●"/>
            </a:pPr>
            <a:r>
              <a:rPr lang="en-GB"/>
              <a:t>Moreover, considering that the performance evaluation is carried out on audiences consisting of over a billion users each, even a lift of about 0.5% is substantial and can make a difference given the large volume of predictions the model is expected to make.</a:t>
            </a:r>
            <a:endParaRPr/>
          </a:p>
          <a:p>
            <a:pPr indent="0" lvl="0" marL="0" rtl="0" algn="l">
              <a:lnSpc>
                <a:spcPct val="100000"/>
              </a:lnSpc>
              <a:spcBef>
                <a:spcPts val="0"/>
              </a:spcBef>
              <a:spcAft>
                <a:spcPts val="0"/>
              </a:spcAft>
              <a:buSzPts val="1400"/>
              <a:buNone/>
            </a:pPr>
            <a:r>
              <a:t/>
            </a:r>
            <a:endParaRPr/>
          </a:p>
        </p:txBody>
      </p:sp>
      <p:sp>
        <p:nvSpPr>
          <p:cNvPr id="420" name="Google Shape;420;g8aaea79ed3_0_9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8aaea79ed3_0_10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Aaaand, with this I would like to conclude this presentation and to thank you for your attention.</a:t>
            </a:r>
            <a:endParaRPr/>
          </a:p>
        </p:txBody>
      </p:sp>
      <p:sp>
        <p:nvSpPr>
          <p:cNvPr id="432" name="Google Shape;432;g8aaea79ed3_0_10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8aaea79ed3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The motivation behind this work is to provide user and activity embeddings as a service to different teams in a company.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However, there are certain challenges that one might face when trying to build such a service system.</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For instance, n</a:t>
            </a:r>
            <a:r>
              <a:rPr lang="en-GB"/>
              <a:t>owadays one way in which Digital Media companies try to understand the online behavior of users is by analyzing the activities that users perform online.</a:t>
            </a:r>
            <a:endParaRPr/>
          </a:p>
          <a:p>
            <a:pPr indent="0" lvl="0" marL="0" rtl="0" algn="l">
              <a:lnSpc>
                <a:spcPct val="100000"/>
              </a:lnSpc>
              <a:spcBef>
                <a:spcPts val="0"/>
              </a:spcBef>
              <a:spcAft>
                <a:spcPts val="0"/>
              </a:spcAft>
              <a:buClr>
                <a:schemeClr val="dk1"/>
              </a:buClr>
              <a:buSzPts val="1100"/>
              <a:buFont typeface="Arial"/>
              <a:buNone/>
            </a:pPr>
            <a:r>
              <a:rPr lang="en-GB"/>
              <a:t>The history of activities a user performs are typically organized in a sequence, also called a user trail.</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In digital media companies, these user trails are utilized by individual teams that work on different user-related prediction problems ranging from click or conversion prediction to recommendation or user segmentation.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These problems are also commonly addressed for various clients, advertisers or campaigns separately, thus introducing a separate prediction task for each.</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However, every task depends upon specialized feature engineering that requires investing significant time and effort in redundant preprocessing for the teams involved.</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Therefore, there's a need for a centralized and universal pool of user representations (also referred to as user embeddings).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GB"/>
              <a:t>Being provided with embeddings readily accessible and applicable to different tasks, the individual teams can avoid to be burdened around understanding the data, crafting features specific to their tasks, and so forth.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When it comes to the dimensionality of the user features, one approach is to use only a set of task-invariant user features such as demographic features which are usually accessible to all (or most of the teams) in digital media companies. These features are commonly used for various tasks due to their low cardinality.</a:t>
            </a:r>
            <a:endParaRPr/>
          </a:p>
          <a:p>
            <a:pPr indent="0" lvl="0" marL="0" rtl="0" algn="l">
              <a:lnSpc>
                <a:spcPct val="100000"/>
              </a:lnSpc>
              <a:spcBef>
                <a:spcPts val="0"/>
              </a:spcBef>
              <a:spcAft>
                <a:spcPts val="0"/>
              </a:spcAft>
              <a:buSzPts val="1100"/>
              <a:buNone/>
            </a:pPr>
            <a:r>
              <a:rPr lang="en-GB"/>
              <a:t>However, this approach does not utilize any user activity data which is a rich source of information about user behaviour.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But, due to the large number of possible web activities that a user can perform, the number of resulting engineered features (such as one-hot encoded features, including cross-features) can be in the order of billions.</a:t>
            </a:r>
            <a:endParaRPr/>
          </a:p>
          <a:p>
            <a:pPr indent="0" lvl="0" marL="0" rtl="0" algn="l">
              <a:lnSpc>
                <a:spcPct val="100000"/>
              </a:lnSpc>
              <a:spcBef>
                <a:spcPts val="0"/>
              </a:spcBef>
              <a:spcAft>
                <a:spcPts val="0"/>
              </a:spcAft>
              <a:buSzPts val="1100"/>
              <a:buNone/>
            </a:pPr>
            <a:r>
              <a:rPr lang="en-GB"/>
              <a:t>Then again, having to consider different activities for different tasks requires redundant construction of a huge number of features for each task which *then* introduces a notable computational burden to the individual teams.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Beside the high-dimensional user features, these redundant feature engineering efforts often produce features that disregard the time-varying nature of the online behavior of users.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Thus, learning temporally-aware user embeddings is another challenge that requires</a:t>
            </a:r>
            <a:endParaRPr/>
          </a:p>
          <a:p>
            <a:pPr indent="0" lvl="0" marL="0" rtl="0" algn="l">
              <a:lnSpc>
                <a:spcPct val="100000"/>
              </a:lnSpc>
              <a:spcBef>
                <a:spcPts val="0"/>
              </a:spcBef>
              <a:spcAft>
                <a:spcPts val="0"/>
              </a:spcAft>
              <a:buSzPts val="1100"/>
              <a:buNone/>
            </a:pPr>
            <a:r>
              <a:rPr lang="en-GB"/>
              <a:t>(1) preserving the sequential dependencies between consecutive activities, as well as</a:t>
            </a:r>
            <a:endParaRPr/>
          </a:p>
          <a:p>
            <a:pPr indent="0" lvl="0" marL="0" rtl="0" algn="l">
              <a:lnSpc>
                <a:spcPct val="100000"/>
              </a:lnSpc>
              <a:spcBef>
                <a:spcPts val="0"/>
              </a:spcBef>
              <a:spcAft>
                <a:spcPts val="0"/>
              </a:spcAft>
              <a:buSzPts val="1100"/>
              <a:buNone/>
            </a:pPr>
            <a:r>
              <a:rPr lang="en-GB"/>
              <a:t>(2) capturing the irregular time gaps between them</a:t>
            </a:r>
            <a:endParaRPr/>
          </a:p>
          <a:p>
            <a:pPr indent="0" lvl="0" marL="0" rtl="0" algn="l">
              <a:lnSpc>
                <a:spcPct val="100000"/>
              </a:lnSpc>
              <a:spcBef>
                <a:spcPts val="0"/>
              </a:spcBef>
              <a:spcAft>
                <a:spcPts val="0"/>
              </a:spcAft>
              <a:buSzPts val="1100"/>
              <a:buNone/>
            </a:pPr>
            <a:r>
              <a:t/>
            </a:r>
            <a:endParaRPr/>
          </a:p>
        </p:txBody>
      </p:sp>
      <p:sp>
        <p:nvSpPr>
          <p:cNvPr id="207" name="Google Shape;207;g8aaea79ed3_0_1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8aaea79ed3_0_3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F</a:t>
            </a:r>
            <a:r>
              <a:rPr lang="en-GB"/>
              <a:t>ormally,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G</a:t>
            </a:r>
            <a:r>
              <a:rPr lang="en-GB"/>
              <a:t>iven a sequence (or trail) of user activities along with their corresponding occurrence timestamps, our objective is to learn a function that would project this user to a vector representation called a user embedding.</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However, while learning, we also need to account for the aforementioned challenges according to which the learned user embeddings should be:</a:t>
            </a:r>
            <a:endParaRPr/>
          </a:p>
          <a:p>
            <a:pPr indent="-317500" lvl="0" marL="457200" rtl="0" algn="l">
              <a:lnSpc>
                <a:spcPct val="100000"/>
              </a:lnSpc>
              <a:spcBef>
                <a:spcPts val="0"/>
              </a:spcBef>
              <a:spcAft>
                <a:spcPts val="0"/>
              </a:spcAft>
              <a:buSzPts val="1400"/>
              <a:buChar char="-"/>
            </a:pPr>
            <a:r>
              <a:rPr lang="en-GB"/>
              <a:t>universal or task-independent</a:t>
            </a:r>
            <a:endParaRPr/>
          </a:p>
          <a:p>
            <a:pPr indent="-317500" lvl="0" marL="457200" rtl="0" algn="l">
              <a:lnSpc>
                <a:spcPct val="100000"/>
              </a:lnSpc>
              <a:spcBef>
                <a:spcPts val="0"/>
              </a:spcBef>
              <a:spcAft>
                <a:spcPts val="0"/>
              </a:spcAft>
              <a:buSzPts val="1400"/>
              <a:buChar char="-"/>
            </a:pPr>
            <a:r>
              <a:rPr lang="en-GB"/>
              <a:t>compact or low-dimensional</a:t>
            </a:r>
            <a:endParaRPr/>
          </a:p>
          <a:p>
            <a:pPr indent="-317500" lvl="0" marL="457200" rtl="0" algn="l">
              <a:lnSpc>
                <a:spcPct val="100000"/>
              </a:lnSpc>
              <a:spcBef>
                <a:spcPts val="0"/>
              </a:spcBef>
              <a:spcAft>
                <a:spcPts val="0"/>
              </a:spcAft>
              <a:buSzPts val="1400"/>
              <a:buChar char="-"/>
            </a:pPr>
            <a:r>
              <a:rPr lang="en-GB"/>
              <a:t>and time-aware (suggesting that the temporal dependencies should be preserved in the embeddings)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And, of course, users with similar activity histories should be embedded nearby in the embedding space.</a:t>
            </a:r>
            <a:endParaRPr/>
          </a:p>
          <a:p>
            <a:pPr indent="0" lvl="0" marL="0" rtl="0" algn="l">
              <a:lnSpc>
                <a:spcPct val="100000"/>
              </a:lnSpc>
              <a:spcBef>
                <a:spcPts val="0"/>
              </a:spcBef>
              <a:spcAft>
                <a:spcPts val="0"/>
              </a:spcAft>
              <a:buSzPts val="1400"/>
              <a:buNone/>
            </a:pPr>
            <a:r>
              <a:t/>
            </a:r>
            <a:endParaRPr/>
          </a:p>
        </p:txBody>
      </p:sp>
      <p:sp>
        <p:nvSpPr>
          <p:cNvPr id="219" name="Google Shape;219;g8aaea79ed3_0_3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8aaea79ed3_0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To that end, we propose the Time-Aware Sequential Autoencoder (or TASA in short).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TASA is an autoencoder model that learns time-preserving embeddings of user trails.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(1)</a:t>
            </a:r>
            <a:endParaRPr/>
          </a:p>
          <a:p>
            <a:pPr indent="0" lvl="0" marL="0" rtl="0" algn="l">
              <a:lnSpc>
                <a:spcPct val="100000"/>
              </a:lnSpc>
              <a:spcBef>
                <a:spcPts val="0"/>
              </a:spcBef>
              <a:spcAft>
                <a:spcPts val="0"/>
              </a:spcAft>
              <a:buClr>
                <a:schemeClr val="dk1"/>
              </a:buClr>
              <a:buSzPts val="1100"/>
              <a:buFont typeface="Arial"/>
              <a:buNone/>
            </a:pPr>
            <a:r>
              <a:rPr lang="en-GB"/>
              <a:t>TASA embeds users in an unsupervised manner and considers all activities a user may perform instead of focusing on a subset of activities tailored for a certain task. This allows TASA to learn task-independent embeddings.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(2)</a:t>
            </a:r>
            <a:endParaRPr/>
          </a:p>
          <a:p>
            <a:pPr indent="0" lvl="0" marL="0" rtl="0" algn="l">
              <a:lnSpc>
                <a:spcPct val="100000"/>
              </a:lnSpc>
              <a:spcBef>
                <a:spcPts val="0"/>
              </a:spcBef>
              <a:spcAft>
                <a:spcPts val="0"/>
              </a:spcAft>
              <a:buClr>
                <a:schemeClr val="dk1"/>
              </a:buClr>
              <a:buSzPts val="1100"/>
              <a:buFont typeface="Arial"/>
              <a:buNone/>
            </a:pPr>
            <a:r>
              <a:rPr lang="en-GB"/>
              <a:t>In the autoencoding framework, t</a:t>
            </a:r>
            <a:r>
              <a:rPr lang="en-GB"/>
              <a:t>he sequential order of the activities is modeled by employing long short-term memory (LSTM) networks as encoder and decoder components.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(3)</a:t>
            </a:r>
            <a:endParaRPr/>
          </a:p>
          <a:p>
            <a:pPr indent="0" lvl="0" marL="0" rtl="0" algn="l">
              <a:lnSpc>
                <a:spcPct val="100000"/>
              </a:lnSpc>
              <a:spcBef>
                <a:spcPts val="0"/>
              </a:spcBef>
              <a:spcAft>
                <a:spcPts val="0"/>
              </a:spcAft>
              <a:buClr>
                <a:schemeClr val="dk1"/>
              </a:buClr>
              <a:buSzPts val="1100"/>
              <a:buFont typeface="Arial"/>
              <a:buNone/>
            </a:pPr>
            <a:r>
              <a:rPr lang="en-GB"/>
              <a:t>The irregular time gaps between consecutive activities, on the other hand, are accounted for by the so-called stop features.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(4) Moreover, for a given user trail, temporal scores are assigned to each activity to model the influences that the activities and their timestamps have on the embedding of the entire trail.</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GB"/>
              <a:t>(5) Finally, TASA generates compact, low-dimensional embeddings that allow for subsequently leveraging low-latency models to accommodate serving time.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Further, we designed a pipeline that integrates TASA to provide embeddings as a service in 3 stages: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In the first stage, frequent user activities from multiple sources are collected over a certain time period and organized into user trails.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TASA is then employed to learn to learn time-aware embeddings of the user trails.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AND From this point onward, the trained TASA model is used to embed incoming activities or entire user trails.</a:t>
            </a:r>
            <a:endParaRPr/>
          </a:p>
          <a:p>
            <a:pPr indent="0" lvl="0" marL="0" rtl="0" algn="l">
              <a:lnSpc>
                <a:spcPct val="100000"/>
              </a:lnSpc>
              <a:spcBef>
                <a:spcPts val="0"/>
              </a:spcBef>
              <a:spcAft>
                <a:spcPts val="0"/>
              </a:spcAft>
              <a:buSzPts val="1400"/>
              <a:buNone/>
            </a:pPr>
            <a:r>
              <a:t/>
            </a:r>
            <a:endParaRPr/>
          </a:p>
        </p:txBody>
      </p:sp>
      <p:sp>
        <p:nvSpPr>
          <p:cNvPr id="234" name="Google Shape;234;g8aaea79ed3_0_4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8aaea79ed3_0_6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The input to TASA is a sequence of activities {a1 to aL+1}, along with their corresponding timestamps {t1 to tL+1}.</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Initially, every unique activity is assigned a separate embedding.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Then, to capture the irregular time intervals between consecutive activities, an additional stop feature tau_j is created for each activity a_j.</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 intuition behind a stop feature suggests that it can act as an activity’s relative “closeness”, in time, to the end of a sequence.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In addition to the stop features, each activity aj is mapped to a pair of latent parameters θj and μj.</a:t>
            </a:r>
            <a:endParaRPr/>
          </a:p>
          <a:p>
            <a:pPr indent="0" lvl="0" marL="0" rtl="0" algn="l">
              <a:lnSpc>
                <a:spcPct val="100000"/>
              </a:lnSpc>
              <a:spcBef>
                <a:spcPts val="0"/>
              </a:spcBef>
              <a:spcAft>
                <a:spcPts val="0"/>
              </a:spcAft>
              <a:buClr>
                <a:schemeClr val="dk1"/>
              </a:buClr>
              <a:buSzPts val="1100"/>
              <a:buFont typeface="Arial"/>
              <a:buNone/>
            </a:pPr>
            <a:r>
              <a:rPr lang="en-GB"/>
              <a:t>θj serves to model the initial influence of activities to the sequence embeddings, while μj and τj model the influence that activity timestamps have on the sequence embeddings.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 product of these two parameters is then added to the initial influence and passed through a sigmoid function to obtain a temporal score for each activity.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This way, b</a:t>
            </a:r>
            <a:r>
              <a:rPr lang="en-GB"/>
              <a:t>y putting more attention to more recent occurrences, the temporal scores are intended to account for activities that occur in multiple instances within the same sequence.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Finally, the temporal scores are used to scale the activity embeddings accordingly.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Once the temporally-scored activity embeddings are generated, the sequences of activity embeddings are further encoded into low-dimensional representations. For this purpose, an LSTM network is utilized and the hidden state vector calculated at the last step is taken to summarize the entire user sequence into a user embedding.</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Now, the hidden and cell states learned by the encoder LSTM are used to initialize another LSTM which acts as a decoder and seeks to reconstruct the original input sequence.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 reconstruction problem is treated as a multi-class classification problem in which the outputs of the LSTM decoder are passed to a fully-connected layer in order to predict (or, in this case, reconstruct) each activity from its preceding activity in the original sequence.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 outputs from the fully-connected layer are then passed through a softmax activation function to calculate the probabilities for each activity based on which the original input sequence is reconstructed.</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So, w</a:t>
            </a:r>
            <a:r>
              <a:rPr lang="en-GB"/>
              <a:t>hat I just described is TASA's forward-pass procedure for one user sequence.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Now, for a set of N user sequences, all of them are passed forward through the architecture and the total loss is calculated as the sum of the decoder's logistic losses for all sequences.</a:t>
            </a:r>
            <a:endParaRPr/>
          </a:p>
          <a:p>
            <a:pPr indent="0" lvl="0" marL="0" rtl="0" algn="l">
              <a:lnSpc>
                <a:spcPct val="100000"/>
              </a:lnSpc>
              <a:spcBef>
                <a:spcPts val="0"/>
              </a:spcBef>
              <a:spcAft>
                <a:spcPts val="0"/>
              </a:spcAft>
              <a:buClr>
                <a:schemeClr val="dk1"/>
              </a:buClr>
              <a:buSzPts val="1100"/>
              <a:buFont typeface="Arial"/>
              <a:buNone/>
            </a:pPr>
            <a:r>
              <a:rPr lang="en-GB"/>
              <a:t>The gradients w.r.t. to the total loss are propagated back through the entire architecture</a:t>
            </a:r>
            <a:endParaRPr/>
          </a:p>
          <a:p>
            <a:pPr indent="0" lvl="0" marL="0" rtl="0" algn="l">
              <a:lnSpc>
                <a:spcPct val="100000"/>
              </a:lnSpc>
              <a:spcBef>
                <a:spcPts val="0"/>
              </a:spcBef>
              <a:spcAft>
                <a:spcPts val="0"/>
              </a:spcAft>
              <a:buClr>
                <a:schemeClr val="dk1"/>
              </a:buClr>
              <a:buSzPts val="1100"/>
              <a:buFont typeface="Arial"/>
              <a:buNone/>
            </a:pPr>
            <a:r>
              <a:rPr lang="en-GB"/>
              <a:t>AND</a:t>
            </a:r>
            <a:endParaRPr/>
          </a:p>
          <a:p>
            <a:pPr indent="0" lvl="0" marL="0" rtl="0" algn="l">
              <a:lnSpc>
                <a:spcPct val="100000"/>
              </a:lnSpc>
              <a:spcBef>
                <a:spcPts val="0"/>
              </a:spcBef>
              <a:spcAft>
                <a:spcPts val="0"/>
              </a:spcAft>
              <a:buClr>
                <a:schemeClr val="dk1"/>
              </a:buClr>
              <a:buSzPts val="1100"/>
              <a:buFont typeface="Arial"/>
              <a:buNone/>
            </a:pPr>
            <a:r>
              <a:rPr lang="en-GB"/>
              <a:t>In this manner, the encoder and decoder components are trained back-and-forth until convergence.</a:t>
            </a:r>
            <a:endParaRPr/>
          </a:p>
          <a:p>
            <a:pPr indent="0" lvl="0" marL="0" rtl="0" algn="l">
              <a:lnSpc>
                <a:spcPct val="100000"/>
              </a:lnSpc>
              <a:spcBef>
                <a:spcPts val="0"/>
              </a:spcBef>
              <a:spcAft>
                <a:spcPts val="0"/>
              </a:spcAft>
              <a:buSzPts val="1400"/>
              <a:buNone/>
            </a:pPr>
            <a:r>
              <a:t/>
            </a:r>
            <a:endParaRPr/>
          </a:p>
        </p:txBody>
      </p:sp>
      <p:sp>
        <p:nvSpPr>
          <p:cNvPr id="244" name="Google Shape;244;g8aaea79ed3_0_6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8aaea79ed3_0_8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Experimentation was conducted on both public and proprietary data.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First, we conducted purchase prediction experiments on a publicly available dataset obtained from the RecSys Challenge in 2015, which contains of sequences (sessions) of click events with respective timesteps from the Yoochoose website.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There are 4, 428, 037 sessions in the entire dataset.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Around 4 million of those ended with a purchase event and are therefore assigned positive labels, while the rest 377,000 or so are labeled as negative.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There were somewhat less than 4 million sessions in the training set, and around 442,000 in the test set.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After</a:t>
            </a:r>
            <a:r>
              <a:rPr lang="en-GB"/>
              <a:t> preprocessing, the vocabulary for this dataset contained 52, 739 unique activities.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We also conducted experiments using millions of user activity trails data from Verizon Media.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This includes activities chronologically collected for users, derived from heterogeneous sources, for example, Yahoo Search, commercial email receipts, news reads and other content on publishers’ webpages associated with Verizon Media.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All unique activities across these trails were sorted by frequency and the 200,000 most frequent were selected to build the vocabulary.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The labels were assigned as conversions for 3 different advertisers over a one-month period.</a:t>
            </a:r>
            <a:endParaRPr/>
          </a:p>
          <a:p>
            <a:pPr indent="0" lvl="0" marL="0" rtl="0" algn="l">
              <a:lnSpc>
                <a:spcPct val="100000"/>
              </a:lnSpc>
              <a:spcBef>
                <a:spcPts val="0"/>
              </a:spcBef>
              <a:spcAft>
                <a:spcPts val="0"/>
              </a:spcAft>
              <a:buClr>
                <a:schemeClr val="dk1"/>
              </a:buClr>
              <a:buSzPts val="1100"/>
              <a:buFont typeface="Arial"/>
              <a:buNone/>
            </a:pPr>
            <a:r>
              <a:rPr lang="en-GB"/>
              <a:t>Accordingly, if a user converted for a specific advertiser, its corresponding user trail was labeled as positive. Otherwise, it was labeled as negative.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Also, negative downsampling was performed here to maintain roughly 5% of the positives for all advertisers.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And, of course, for each advertiser, the user trails were divided into training, validation and test sets using cut-off-dates.</a:t>
            </a:r>
            <a:endParaRPr/>
          </a:p>
          <a:p>
            <a:pPr indent="0" lvl="0" marL="0" rtl="0" algn="l">
              <a:lnSpc>
                <a:spcPct val="100000"/>
              </a:lnSpc>
              <a:spcBef>
                <a:spcPts val="0"/>
              </a:spcBef>
              <a:spcAft>
                <a:spcPts val="0"/>
              </a:spcAft>
              <a:buSzPts val="1400"/>
              <a:buNone/>
            </a:pPr>
            <a:r>
              <a:t/>
            </a:r>
            <a:endParaRPr/>
          </a:p>
        </p:txBody>
      </p:sp>
      <p:sp>
        <p:nvSpPr>
          <p:cNvPr id="271" name="Google Shape;271;g8aaea79ed3_0_8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8aaea79ed3_0_8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TASA was compared against several baselines, both unsupervised and supervised.</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Among the unsupervised baselines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We considered a conventional autoencoder that uses fully-connected layers to perform encoding and decoding.</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 Seq2seq Autoencoder which uses LSTM-based encoder and decoder.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 Time-Aware LSTM autoencoder that accounts for irregular time gaps between sequence elements.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AND</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An Integrated Sequence Autoencoder that account for both (1) the global silhouette information and (2) the local temporal dependencies within a sequence.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GB"/>
              <a:t>On the other hand, conventional Logistic Regression, an attention based Recurrent Neural Network, and eXtreme Gradient Boosting were considered as supervised baselines.</a:t>
            </a:r>
            <a:endParaRPr/>
          </a:p>
          <a:p>
            <a:pPr indent="0" lvl="0" marL="0" rtl="0" algn="l">
              <a:lnSpc>
                <a:spcPct val="100000"/>
              </a:lnSpc>
              <a:spcBef>
                <a:spcPts val="0"/>
              </a:spcBef>
              <a:spcAft>
                <a:spcPts val="0"/>
              </a:spcAft>
              <a:buSzPts val="1100"/>
              <a:buNone/>
            </a:pPr>
            <a:r>
              <a:t/>
            </a:r>
            <a:endParaRPr/>
          </a:p>
        </p:txBody>
      </p:sp>
      <p:sp>
        <p:nvSpPr>
          <p:cNvPr id="280" name="Google Shape;280;g8aaea79ed3_0_8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8aaea79ed3_0_8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For evaluating the sequence reconstruction capabilities of the models, we used reconstruction accuracy, ROUGE (or Recall-Oriented Understudy for Gisting Evaluation), and BLEU (or BiLingual Evaluation Understudy).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en-GB"/>
              <a:t>As for the downstream classification tasks, we assessed the models w.r.t. Area Under the ROC Curve.</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GB"/>
              <a:t>===============</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GB"/>
              <a:t>As for the experimental setup, the activity and user embedding dimensions were set to 100.</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GB"/>
              <a:t>TASA and the baseline models were trained for 10 epochs using the Adam optimizer with a learning rate of .001.</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GB"/>
              <a:t>The gradient updates on the public and proprietary datasets were performed using batch sizes 32 and 64, respectively.</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GB"/>
              <a:t>All approaches were run on a distributed TensorFlowOnSpark infrastructure such that each model was run on 100 Spark executors, while the model parameters were distributed among 5 executors.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Using this experimental setup, two sets of experiments were conducted, one focusing on</a:t>
            </a:r>
            <a:endParaRPr/>
          </a:p>
          <a:p>
            <a:pPr indent="0" lvl="0" marL="0" rtl="0" algn="l">
              <a:spcBef>
                <a:spcPts val="0"/>
              </a:spcBef>
              <a:spcAft>
                <a:spcPts val="0"/>
              </a:spcAft>
              <a:buClr>
                <a:schemeClr val="dk1"/>
              </a:buClr>
              <a:buSzPts val="1100"/>
              <a:buFont typeface="Arial"/>
              <a:buNone/>
            </a:pPr>
            <a:r>
              <a:rPr lang="en-GB"/>
              <a:t>(1) the reconstruction capability of the considered approaches, while</a:t>
            </a:r>
            <a:endParaRPr/>
          </a:p>
          <a:p>
            <a:pPr indent="0" lvl="0" marL="0" rtl="0" algn="l">
              <a:spcBef>
                <a:spcPts val="0"/>
              </a:spcBef>
              <a:spcAft>
                <a:spcPts val="0"/>
              </a:spcAft>
              <a:buClr>
                <a:schemeClr val="dk1"/>
              </a:buClr>
              <a:buSzPts val="1100"/>
              <a:buFont typeface="Arial"/>
              <a:buNone/>
            </a:pPr>
            <a:r>
              <a:rPr lang="en-GB"/>
              <a:t>(2) the other experimental set was designed to assess the embedding quality with respect to several supervised tasks.</a:t>
            </a:r>
            <a:endParaRPr/>
          </a:p>
        </p:txBody>
      </p:sp>
      <p:sp>
        <p:nvSpPr>
          <p:cNvPr id="290" name="Google Shape;290;g8aaea79ed3_0_8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8aaea79ed3_0_8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TASA was first compared against the baselines on the sequence reconstruction task, using the proprietary VM activity data.</a:t>
            </a:r>
            <a:endParaRPr/>
          </a:p>
          <a:p>
            <a:pPr indent="0" lvl="0" marL="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SzPts val="1400"/>
              <a:buChar char="●"/>
            </a:pPr>
            <a:r>
              <a:rPr lang="en-GB"/>
              <a:t>The results suggest that </a:t>
            </a:r>
            <a:r>
              <a:rPr lang="en-GB"/>
              <a:t>TASA outperforms the alternative approaches, across all sequence reconstruction measures.</a:t>
            </a:r>
            <a:endParaRPr/>
          </a:p>
          <a:p>
            <a:pPr indent="0" lvl="0" marL="45720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GB"/>
              <a:t>However, what is (also) interesting is that</a:t>
            </a:r>
            <a:endParaRPr/>
          </a:p>
          <a:p>
            <a:pPr indent="0" lvl="0" marL="457200" rtl="0" algn="l">
              <a:lnSpc>
                <a:spcPct val="100000"/>
              </a:lnSpc>
              <a:spcBef>
                <a:spcPts val="0"/>
              </a:spcBef>
              <a:spcAft>
                <a:spcPts val="0"/>
              </a:spcAft>
              <a:buNone/>
            </a:pPr>
            <a:r>
              <a:t/>
            </a:r>
            <a:endParaRPr/>
          </a:p>
          <a:p>
            <a:pPr indent="-317500" lvl="1" marL="914400" rtl="0" algn="l">
              <a:lnSpc>
                <a:spcPct val="100000"/>
              </a:lnSpc>
              <a:spcBef>
                <a:spcPts val="0"/>
              </a:spcBef>
              <a:spcAft>
                <a:spcPts val="0"/>
              </a:spcAft>
              <a:buSzPts val="1400"/>
              <a:buChar char="○"/>
            </a:pPr>
            <a:r>
              <a:rPr lang="en-GB"/>
              <a:t>approaches which take into consideration the temporal aspect of the data, such as TA-seq2seq and TASA, do better at capturing the information needed for more accurate sequence reconstruction than the approaches that don't utilize this information.</a:t>
            </a:r>
            <a:endParaRPr/>
          </a:p>
          <a:p>
            <a:pPr indent="0" lvl="0" marL="457200" rtl="0" algn="l">
              <a:lnSpc>
                <a:spcPct val="100000"/>
              </a:lnSpc>
              <a:spcBef>
                <a:spcPts val="0"/>
              </a:spcBef>
              <a:spcAft>
                <a:spcPts val="0"/>
              </a:spcAft>
              <a:buNone/>
            </a:pPr>
            <a:r>
              <a:t/>
            </a:r>
            <a:endParaRPr/>
          </a:p>
          <a:p>
            <a:pPr indent="-317500" lvl="1" marL="914400" rtl="0" algn="l">
              <a:lnSpc>
                <a:spcPct val="100000"/>
              </a:lnSpc>
              <a:spcBef>
                <a:spcPts val="0"/>
              </a:spcBef>
              <a:spcAft>
                <a:spcPts val="0"/>
              </a:spcAft>
              <a:buSzPts val="1400"/>
              <a:buChar char="○"/>
            </a:pPr>
            <a:r>
              <a:rPr lang="en-GB"/>
              <a:t>and also, seq2seq greatly outperforms the conventional autoencoder, indicating that the sequential information modeling performed by LSTM autoencoders seems to be an important basis for capturing the sequential nature of the user trails.</a:t>
            </a:r>
            <a:endParaRPr/>
          </a:p>
          <a:p>
            <a:pPr indent="0" lvl="0" marL="0" rtl="0" algn="l">
              <a:lnSpc>
                <a:spcPct val="100000"/>
              </a:lnSpc>
              <a:spcBef>
                <a:spcPts val="0"/>
              </a:spcBef>
              <a:spcAft>
                <a:spcPts val="0"/>
              </a:spcAft>
              <a:buSzPts val="1400"/>
              <a:buNone/>
            </a:pPr>
            <a:r>
              <a:t/>
            </a:r>
            <a:endParaRPr/>
          </a:p>
        </p:txBody>
      </p:sp>
      <p:sp>
        <p:nvSpPr>
          <p:cNvPr id="300" name="Google Shape;300;g8aaea79ed3_0_8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spTree>
      <p:nvGrpSpPr>
        <p:cNvPr id="15" name="Shape 15"/>
        <p:cNvGrpSpPr/>
        <p:nvPr/>
      </p:nvGrpSpPr>
      <p:grpSpPr>
        <a:xfrm>
          <a:off x="0" y="0"/>
          <a:ext cx="0" cy="0"/>
          <a:chOff x="0" y="0"/>
          <a:chExt cx="0" cy="0"/>
        </a:xfrm>
      </p:grpSpPr>
      <p:sp>
        <p:nvSpPr>
          <p:cNvPr id="16" name="Google Shape;16;p17"/>
          <p:cNvSpPr txBox="1"/>
          <p:nvPr>
            <p:ph idx="12" type="sldNum"/>
          </p:nvPr>
        </p:nvSpPr>
        <p:spPr>
          <a:xfrm>
            <a:off x="6858000" y="6643132"/>
            <a:ext cx="2133600" cy="120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6" name="Shape 66"/>
        <p:cNvGrpSpPr/>
        <p:nvPr/>
      </p:nvGrpSpPr>
      <p:grpSpPr>
        <a:xfrm>
          <a:off x="0" y="0"/>
          <a:ext cx="0" cy="0"/>
          <a:chOff x="0" y="0"/>
          <a:chExt cx="0" cy="0"/>
        </a:xfrm>
      </p:grpSpPr>
      <p:sp>
        <p:nvSpPr>
          <p:cNvPr id="67" name="Google Shape;67;p26"/>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6"/>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9" name="Google Shape;69;p26"/>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2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3" name="Shape 73"/>
        <p:cNvGrpSpPr/>
        <p:nvPr/>
      </p:nvGrpSpPr>
      <p:grpSpPr>
        <a:xfrm>
          <a:off x="0" y="0"/>
          <a:ext cx="0" cy="0"/>
          <a:chOff x="0" y="0"/>
          <a:chExt cx="0" cy="0"/>
        </a:xfrm>
      </p:grpSpPr>
      <p:sp>
        <p:nvSpPr>
          <p:cNvPr id="74" name="Google Shape;74;p27"/>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6" name="Google Shape;76;p27"/>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7" name="Google Shape;77;p2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0" name="Shape 80"/>
        <p:cNvGrpSpPr/>
        <p:nvPr/>
      </p:nvGrpSpPr>
      <p:grpSpPr>
        <a:xfrm>
          <a:off x="0" y="0"/>
          <a:ext cx="0" cy="0"/>
          <a:chOff x="0" y="0"/>
          <a:chExt cx="0" cy="0"/>
        </a:xfrm>
      </p:grpSpPr>
      <p:sp>
        <p:nvSpPr>
          <p:cNvPr id="81" name="Google Shape;81;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 name="Google Shape;83;p2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29"/>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9"/>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9" name="Google Shape;89;p2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Text">
  <p:cSld name="1_Title and Text">
    <p:spTree>
      <p:nvGrpSpPr>
        <p:cNvPr id="98" name="Shape 98"/>
        <p:cNvGrpSpPr/>
        <p:nvPr/>
      </p:nvGrpSpPr>
      <p:grpSpPr>
        <a:xfrm>
          <a:off x="0" y="0"/>
          <a:ext cx="0" cy="0"/>
          <a:chOff x="0" y="0"/>
          <a:chExt cx="0" cy="0"/>
        </a:xfrm>
      </p:grpSpPr>
      <p:cxnSp>
        <p:nvCxnSpPr>
          <p:cNvPr id="99" name="Google Shape;99;g8aaea79ed3_0_726"/>
          <p:cNvCxnSpPr/>
          <p:nvPr/>
        </p:nvCxnSpPr>
        <p:spPr>
          <a:xfrm>
            <a:off x="228600" y="914400"/>
            <a:ext cx="8686800" cy="0"/>
          </a:xfrm>
          <a:prstGeom prst="straightConnector1">
            <a:avLst/>
          </a:prstGeom>
          <a:noFill/>
          <a:ln cap="flat" cmpd="sng" w="22225">
            <a:solidFill>
              <a:srgbClr val="0F5E90"/>
            </a:solidFill>
            <a:prstDash val="solid"/>
            <a:round/>
            <a:headEnd len="sm" w="sm" type="none"/>
            <a:tailEnd len="sm" w="sm" type="none"/>
          </a:ln>
        </p:spPr>
      </p:cxnSp>
      <p:sp>
        <p:nvSpPr>
          <p:cNvPr id="100" name="Google Shape;100;g8aaea79ed3_0_72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1" sz="1800">
                <a:latin typeface="Calibri"/>
                <a:ea typeface="Calibri"/>
                <a:cs typeface="Calibri"/>
                <a:sym typeface="Calibri"/>
              </a:defRPr>
            </a:lvl1pPr>
            <a:lvl2pPr indent="-330200" lvl="1" marL="914400" algn="l">
              <a:lnSpc>
                <a:spcPct val="100000"/>
              </a:lnSpc>
              <a:spcBef>
                <a:spcPts val="320"/>
              </a:spcBef>
              <a:spcAft>
                <a:spcPts val="0"/>
              </a:spcAft>
              <a:buClr>
                <a:schemeClr val="dk1"/>
              </a:buClr>
              <a:buSzPts val="1600"/>
              <a:buFont typeface="Arial"/>
              <a:buChar char="•"/>
              <a:defRPr sz="1600">
                <a:latin typeface="Calibri"/>
                <a:ea typeface="Calibri"/>
                <a:cs typeface="Calibri"/>
                <a:sym typeface="Calibri"/>
              </a:defRPr>
            </a:lvl2pPr>
            <a:lvl3pPr indent="-317500" lvl="2" marL="1371600" algn="l">
              <a:lnSpc>
                <a:spcPct val="100000"/>
              </a:lnSpc>
              <a:spcBef>
                <a:spcPts val="280"/>
              </a:spcBef>
              <a:spcAft>
                <a:spcPts val="0"/>
              </a:spcAft>
              <a:buClr>
                <a:schemeClr val="dk1"/>
              </a:buClr>
              <a:buSzPts val="1400"/>
              <a:buFont typeface="Courier New"/>
              <a:buChar char="o"/>
              <a:defRPr sz="1400">
                <a:latin typeface="Calibri"/>
                <a:ea typeface="Calibri"/>
                <a:cs typeface="Calibri"/>
                <a:sym typeface="Calibri"/>
              </a:defRPr>
            </a:lvl3pPr>
            <a:lvl4pPr indent="-355600" lvl="3" marL="1828800" algn="l">
              <a:lnSpc>
                <a:spcPct val="100000"/>
              </a:lnSpc>
              <a:spcBef>
                <a:spcPts val="400"/>
              </a:spcBef>
              <a:spcAft>
                <a:spcPts val="0"/>
              </a:spcAft>
              <a:buClr>
                <a:schemeClr val="dk1"/>
              </a:buClr>
              <a:buSzPts val="2000"/>
              <a:buChar char="–"/>
              <a:defRPr>
                <a:latin typeface="Tahoma"/>
                <a:ea typeface="Tahoma"/>
                <a:cs typeface="Tahoma"/>
                <a:sym typeface="Tahoma"/>
              </a:defRPr>
            </a:lvl4pPr>
            <a:lvl5pPr indent="-355600" lvl="4" marL="2286000" algn="l">
              <a:lnSpc>
                <a:spcPct val="100000"/>
              </a:lnSpc>
              <a:spcBef>
                <a:spcPts val="400"/>
              </a:spcBef>
              <a:spcAft>
                <a:spcPts val="0"/>
              </a:spcAft>
              <a:buClr>
                <a:schemeClr val="dk1"/>
              </a:buClr>
              <a:buSzPts val="2000"/>
              <a:buChar char="»"/>
              <a:defRPr>
                <a:latin typeface="Tahoma"/>
                <a:ea typeface="Tahoma"/>
                <a:cs typeface="Tahoma"/>
                <a:sym typeface="Tahom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1" name="Google Shape;101;g8aaea79ed3_0_726"/>
          <p:cNvSpPr txBox="1"/>
          <p:nvPr>
            <p:ph idx="2" type="body"/>
          </p:nvPr>
        </p:nvSpPr>
        <p:spPr>
          <a:xfrm>
            <a:off x="1066800" y="0"/>
            <a:ext cx="8077200" cy="8382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0" sz="2400">
                <a:latin typeface="Calibri"/>
                <a:ea typeface="Calibri"/>
                <a:cs typeface="Calibri"/>
                <a:sym typeface="Calibri"/>
              </a:defRPr>
            </a:lvl1pPr>
            <a:lvl2pPr indent="-381000" lvl="1" marL="914400" algn="l">
              <a:lnSpc>
                <a:spcPct val="100000"/>
              </a:lnSpc>
              <a:spcBef>
                <a:spcPts val="480"/>
              </a:spcBef>
              <a:spcAft>
                <a:spcPts val="0"/>
              </a:spcAft>
              <a:buClr>
                <a:schemeClr val="dk1"/>
              </a:buClr>
              <a:buSzPts val="2400"/>
              <a:buChar char="–"/>
              <a:defRPr sz="2400">
                <a:latin typeface="Tahoma"/>
                <a:ea typeface="Tahoma"/>
                <a:cs typeface="Tahoma"/>
                <a:sym typeface="Tahoma"/>
              </a:defRPr>
            </a:lvl2pPr>
            <a:lvl3pPr indent="-381000" lvl="2" marL="1371600" algn="l">
              <a:lnSpc>
                <a:spcPct val="100000"/>
              </a:lnSpc>
              <a:spcBef>
                <a:spcPts val="480"/>
              </a:spcBef>
              <a:spcAft>
                <a:spcPts val="0"/>
              </a:spcAft>
              <a:buClr>
                <a:schemeClr val="dk1"/>
              </a:buClr>
              <a:buSzPts val="2400"/>
              <a:buChar char="•"/>
              <a:defRPr sz="2400">
                <a:latin typeface="Tahoma"/>
                <a:ea typeface="Tahoma"/>
                <a:cs typeface="Tahoma"/>
                <a:sym typeface="Tahoma"/>
              </a:defRPr>
            </a:lvl3pPr>
            <a:lvl4pPr indent="-381000" lvl="3" marL="1828800" algn="l">
              <a:lnSpc>
                <a:spcPct val="100000"/>
              </a:lnSpc>
              <a:spcBef>
                <a:spcPts val="480"/>
              </a:spcBef>
              <a:spcAft>
                <a:spcPts val="0"/>
              </a:spcAft>
              <a:buClr>
                <a:schemeClr val="dk1"/>
              </a:buClr>
              <a:buSzPts val="2400"/>
              <a:buChar char="–"/>
              <a:defRPr sz="2400">
                <a:latin typeface="Tahoma"/>
                <a:ea typeface="Tahoma"/>
                <a:cs typeface="Tahoma"/>
                <a:sym typeface="Tahoma"/>
              </a:defRPr>
            </a:lvl4pPr>
            <a:lvl5pPr indent="-381000" lvl="4" marL="2286000" algn="l">
              <a:lnSpc>
                <a:spcPct val="100000"/>
              </a:lnSpc>
              <a:spcBef>
                <a:spcPts val="480"/>
              </a:spcBef>
              <a:spcAft>
                <a:spcPts val="0"/>
              </a:spcAft>
              <a:buClr>
                <a:schemeClr val="dk1"/>
              </a:buClr>
              <a:buSzPts val="2400"/>
              <a:buChar char="»"/>
              <a:defRPr sz="2400">
                <a:latin typeface="Tahoma"/>
                <a:ea typeface="Tahoma"/>
                <a:cs typeface="Tahoma"/>
                <a:sym typeface="Tahom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2" name="Google Shape;102;g8aaea79ed3_0_726"/>
          <p:cNvSpPr txBox="1"/>
          <p:nvPr>
            <p:ph idx="12" type="sldNum"/>
          </p:nvPr>
        </p:nvSpPr>
        <p:spPr>
          <a:xfrm>
            <a:off x="6934200" y="6611938"/>
            <a:ext cx="2133600" cy="24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C:\Users\Mohamed\Desktop\logo.png" id="103" name="Google Shape;103;g8aaea79ed3_0_726"/>
          <p:cNvPicPr preferRelativeResize="0"/>
          <p:nvPr/>
        </p:nvPicPr>
        <p:blipFill rotWithShape="1">
          <a:blip r:embed="rId2">
            <a:alphaModFix/>
          </a:blip>
          <a:srcRect b="0" l="0" r="0" t="0"/>
          <a:stretch/>
        </p:blipFill>
        <p:spPr>
          <a:xfrm>
            <a:off x="252147" y="116303"/>
            <a:ext cx="585788" cy="685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spTree>
      <p:nvGrpSpPr>
        <p:cNvPr id="104" name="Shape 104"/>
        <p:cNvGrpSpPr/>
        <p:nvPr/>
      </p:nvGrpSpPr>
      <p:grpSpPr>
        <a:xfrm>
          <a:off x="0" y="0"/>
          <a:ext cx="0" cy="0"/>
          <a:chOff x="0" y="0"/>
          <a:chExt cx="0" cy="0"/>
        </a:xfrm>
      </p:grpSpPr>
      <p:sp>
        <p:nvSpPr>
          <p:cNvPr id="105" name="Google Shape;105;g8aaea79ed3_0_707"/>
          <p:cNvSpPr txBox="1"/>
          <p:nvPr>
            <p:ph idx="12" type="sldNum"/>
          </p:nvPr>
        </p:nvSpPr>
        <p:spPr>
          <a:xfrm>
            <a:off x="6858000" y="6643132"/>
            <a:ext cx="2133600" cy="120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p:cSld name="Title and body">
    <p:spTree>
      <p:nvGrpSpPr>
        <p:cNvPr id="106" name="Shape 106"/>
        <p:cNvGrpSpPr/>
        <p:nvPr/>
      </p:nvGrpSpPr>
      <p:grpSpPr>
        <a:xfrm>
          <a:off x="0" y="0"/>
          <a:ext cx="0" cy="0"/>
          <a:chOff x="0" y="0"/>
          <a:chExt cx="0" cy="0"/>
        </a:xfrm>
      </p:grpSpPr>
      <p:sp>
        <p:nvSpPr>
          <p:cNvPr id="107" name="Google Shape;107;g8aaea79ed3_0_709"/>
          <p:cNvSpPr txBox="1"/>
          <p:nvPr>
            <p:ph type="title"/>
          </p:nvPr>
        </p:nvSpPr>
        <p:spPr>
          <a:xfrm>
            <a:off x="855480" y="546059"/>
            <a:ext cx="7976700" cy="7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0000FF"/>
              </a:buClr>
              <a:buSzPts val="4400"/>
              <a:buFont typeface="Calibri"/>
              <a:buNone/>
              <a:defRPr>
                <a:solidFill>
                  <a:srgbClr val="3D85C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8aaea79ed3_0_709"/>
          <p:cNvSpPr txBox="1"/>
          <p:nvPr>
            <p:ph idx="12" type="sldNum"/>
          </p:nvPr>
        </p:nvSpPr>
        <p:spPr>
          <a:xfrm>
            <a:off x="8472457"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09" name="Google Shape;109;g8aaea79ed3_0_709"/>
          <p:cNvPicPr preferRelativeResize="0"/>
          <p:nvPr/>
        </p:nvPicPr>
        <p:blipFill rotWithShape="1">
          <a:blip r:embed="rId2">
            <a:alphaModFix/>
          </a:blip>
          <a:srcRect b="0" l="0" r="0" t="0"/>
          <a:stretch/>
        </p:blipFill>
        <p:spPr>
          <a:xfrm>
            <a:off x="310764" y="593374"/>
            <a:ext cx="544716" cy="684674"/>
          </a:xfrm>
          <a:prstGeom prst="rect">
            <a:avLst/>
          </a:prstGeom>
          <a:noFill/>
          <a:ln>
            <a:noFill/>
          </a:ln>
        </p:spPr>
      </p:pic>
      <p:cxnSp>
        <p:nvCxnSpPr>
          <p:cNvPr id="110" name="Google Shape;110;g8aaea79ed3_0_709"/>
          <p:cNvCxnSpPr/>
          <p:nvPr/>
        </p:nvCxnSpPr>
        <p:spPr>
          <a:xfrm>
            <a:off x="294418" y="1375833"/>
            <a:ext cx="8520600" cy="0"/>
          </a:xfrm>
          <a:prstGeom prst="straightConnector1">
            <a:avLst/>
          </a:prstGeom>
          <a:noFill/>
          <a:ln cap="flat" cmpd="sng" w="76200">
            <a:solidFill>
              <a:srgbClr val="3D85C6"/>
            </a:solidFill>
            <a:prstDash val="solid"/>
            <a:round/>
            <a:headEnd len="sm" w="sm" type="none"/>
            <a:tailEnd len="sm" w="sm" type="none"/>
          </a:ln>
        </p:spPr>
      </p:cxnSp>
      <p:cxnSp>
        <p:nvCxnSpPr>
          <p:cNvPr id="111" name="Google Shape;111;g8aaea79ed3_0_709"/>
          <p:cNvCxnSpPr/>
          <p:nvPr/>
        </p:nvCxnSpPr>
        <p:spPr>
          <a:xfrm>
            <a:off x="294418" y="1470358"/>
            <a:ext cx="8520600" cy="0"/>
          </a:xfrm>
          <a:prstGeom prst="straightConnector1">
            <a:avLst/>
          </a:prstGeom>
          <a:noFill/>
          <a:ln cap="flat" cmpd="sng" w="19050">
            <a:solidFill>
              <a:srgbClr val="3D85C6"/>
            </a:solidFill>
            <a:prstDash val="solid"/>
            <a:round/>
            <a:headEnd len="sm" w="sm" type="none"/>
            <a:tailEnd len="sm" w="sm" type="none"/>
          </a:ln>
        </p:spPr>
      </p:cxnSp>
      <p:sp>
        <p:nvSpPr>
          <p:cNvPr id="112" name="Google Shape;112;g8aaea79ed3_0_709"/>
          <p:cNvSpPr txBox="1"/>
          <p:nvPr>
            <p:ph idx="1" type="body"/>
          </p:nvPr>
        </p:nvSpPr>
        <p:spPr>
          <a:xfrm>
            <a:off x="294418" y="1564884"/>
            <a:ext cx="8520600" cy="4045200"/>
          </a:xfrm>
          <a:prstGeom prst="rect">
            <a:avLst/>
          </a:prstGeom>
          <a:noFill/>
          <a:ln>
            <a:noFill/>
          </a:ln>
        </p:spPr>
        <p:txBody>
          <a:bodyPr anchorCtr="0" anchor="t" bIns="45700" lIns="91425" spcFirstLastPara="1" rIns="91425" wrap="square" tIns="45700">
            <a:noAutofit/>
          </a:bodyPr>
          <a:lstStyle>
            <a:lvl1pPr indent="-323850" lvl="0" marL="457200" algn="l">
              <a:lnSpc>
                <a:spcPct val="100000"/>
              </a:lnSpc>
              <a:spcBef>
                <a:spcPts val="300"/>
              </a:spcBef>
              <a:spcAft>
                <a:spcPts val="0"/>
              </a:spcAft>
              <a:buClr>
                <a:srgbClr val="3D85C6"/>
              </a:buClr>
              <a:buSzPts val="1500"/>
              <a:buChar char="•"/>
              <a:defRPr sz="1500">
                <a:solidFill>
                  <a:srgbClr val="3D85C6"/>
                </a:solidFill>
              </a:defRPr>
            </a:lvl1pPr>
            <a:lvl2pPr indent="-314325" lvl="1" marL="914400" algn="l">
              <a:lnSpc>
                <a:spcPct val="100000"/>
              </a:lnSpc>
              <a:spcBef>
                <a:spcPts val="270"/>
              </a:spcBef>
              <a:spcAft>
                <a:spcPts val="0"/>
              </a:spcAft>
              <a:buClr>
                <a:schemeClr val="dk1"/>
              </a:buClr>
              <a:buSzPts val="1350"/>
              <a:buChar char="–"/>
              <a:defRPr b="1" sz="1350"/>
            </a:lvl2pPr>
            <a:lvl3pPr indent="-381000" lvl="2" marL="1371600" algn="l">
              <a:lnSpc>
                <a:spcPct val="100000"/>
              </a:lnSpc>
              <a:spcBef>
                <a:spcPts val="480"/>
              </a:spcBef>
              <a:spcAft>
                <a:spcPts val="0"/>
              </a:spcAft>
              <a:buClr>
                <a:schemeClr val="dk1"/>
              </a:buClr>
              <a:buSzPts val="2400"/>
              <a:buChar char="•"/>
              <a:defRPr i="1"/>
            </a:lvl3pPr>
            <a:lvl4pPr indent="-355600" lvl="3" marL="1828800" algn="l">
              <a:lnSpc>
                <a:spcPct val="100000"/>
              </a:lnSpc>
              <a:spcBef>
                <a:spcPts val="400"/>
              </a:spcBef>
              <a:spcAft>
                <a:spcPts val="0"/>
              </a:spcAft>
              <a:buClr>
                <a:schemeClr val="dk1"/>
              </a:buClr>
              <a:buSzPts val="2000"/>
              <a:buChar char="–"/>
              <a:defRPr/>
            </a:lvl4pPr>
            <a:lvl5pPr indent="-355600" lvl="4" marL="2286000" algn="l">
              <a:lnSpc>
                <a:spcPct val="100000"/>
              </a:lnSpc>
              <a:spcBef>
                <a:spcPts val="400"/>
              </a:spcBef>
              <a:spcAft>
                <a:spcPts val="0"/>
              </a:spcAft>
              <a:buClr>
                <a:schemeClr val="dk1"/>
              </a:buClr>
              <a:buSzPts val="20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_Four_Boxes">
  <p:cSld name="Custom_Four_Boxes">
    <p:spTree>
      <p:nvGrpSpPr>
        <p:cNvPr id="113" name="Shape 113"/>
        <p:cNvGrpSpPr/>
        <p:nvPr/>
      </p:nvGrpSpPr>
      <p:grpSpPr>
        <a:xfrm>
          <a:off x="0" y="0"/>
          <a:ext cx="0" cy="0"/>
          <a:chOff x="0" y="0"/>
          <a:chExt cx="0" cy="0"/>
        </a:xfrm>
      </p:grpSpPr>
      <p:sp>
        <p:nvSpPr>
          <p:cNvPr id="114" name="Google Shape;114;g8aaea79ed3_0_7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8aaea79ed3_0_7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16" name="Google Shape;116;g8aaea79ed3_0_716"/>
          <p:cNvSpPr txBox="1"/>
          <p:nvPr>
            <p:ph idx="1" type="body"/>
          </p:nvPr>
        </p:nvSpPr>
        <p:spPr>
          <a:xfrm>
            <a:off x="457202" y="1066800"/>
            <a:ext cx="4033200" cy="2362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lnSpc>
                <a:spcPct val="100000"/>
              </a:lnSpc>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lnSpc>
                <a:spcPct val="100000"/>
              </a:lnSpc>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lnSpc>
                <a:spcPct val="100000"/>
              </a:lnSpc>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lnSpc>
                <a:spcPct val="100000"/>
              </a:lnSpc>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7" name="Google Shape;117;g8aaea79ed3_0_716"/>
          <p:cNvSpPr txBox="1"/>
          <p:nvPr>
            <p:ph idx="2" type="body"/>
          </p:nvPr>
        </p:nvSpPr>
        <p:spPr>
          <a:xfrm>
            <a:off x="4645481" y="1066800"/>
            <a:ext cx="4117500" cy="2362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lnSpc>
                <a:spcPct val="100000"/>
              </a:lnSpc>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lnSpc>
                <a:spcPct val="100000"/>
              </a:lnSpc>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lnSpc>
                <a:spcPct val="100000"/>
              </a:lnSpc>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lnSpc>
                <a:spcPct val="100000"/>
              </a:lnSpc>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8" name="Google Shape;118;g8aaea79ed3_0_716"/>
          <p:cNvSpPr txBox="1"/>
          <p:nvPr>
            <p:ph idx="3" type="body"/>
          </p:nvPr>
        </p:nvSpPr>
        <p:spPr>
          <a:xfrm>
            <a:off x="4645477" y="3521528"/>
            <a:ext cx="4117500" cy="2362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lnSpc>
                <a:spcPct val="100000"/>
              </a:lnSpc>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lnSpc>
                <a:spcPct val="100000"/>
              </a:lnSpc>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lnSpc>
                <a:spcPct val="100000"/>
              </a:lnSpc>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lnSpc>
                <a:spcPct val="100000"/>
              </a:lnSpc>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9" name="Google Shape;119;g8aaea79ed3_0_716"/>
          <p:cNvSpPr txBox="1"/>
          <p:nvPr>
            <p:ph idx="4" type="body"/>
          </p:nvPr>
        </p:nvSpPr>
        <p:spPr>
          <a:xfrm>
            <a:off x="454481" y="3529693"/>
            <a:ext cx="4033200" cy="2362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Font typeface="Arial"/>
              <a:buChar char="•"/>
              <a:defRPr sz="1800">
                <a:latin typeface="Tahoma"/>
                <a:ea typeface="Tahoma"/>
                <a:cs typeface="Tahoma"/>
                <a:sym typeface="Tahoma"/>
              </a:defRPr>
            </a:lvl1pPr>
            <a:lvl2pPr indent="-330200" lvl="1" marL="914400" algn="l">
              <a:lnSpc>
                <a:spcPct val="100000"/>
              </a:lnSpc>
              <a:spcBef>
                <a:spcPts val="320"/>
              </a:spcBef>
              <a:spcAft>
                <a:spcPts val="0"/>
              </a:spcAft>
              <a:buClr>
                <a:schemeClr val="dk1"/>
              </a:buClr>
              <a:buSzPts val="1600"/>
              <a:buFont typeface="Arial"/>
              <a:buChar char="•"/>
              <a:defRPr sz="1600">
                <a:latin typeface="Tahoma"/>
                <a:ea typeface="Tahoma"/>
                <a:cs typeface="Tahoma"/>
                <a:sym typeface="Tahoma"/>
              </a:defRPr>
            </a:lvl2pPr>
            <a:lvl3pPr indent="-317500" lvl="2" marL="1371600" algn="l">
              <a:lnSpc>
                <a:spcPct val="100000"/>
              </a:lnSpc>
              <a:spcBef>
                <a:spcPts val="280"/>
              </a:spcBef>
              <a:spcAft>
                <a:spcPts val="0"/>
              </a:spcAft>
              <a:buClr>
                <a:schemeClr val="dk1"/>
              </a:buClr>
              <a:buSzPts val="1400"/>
              <a:buFont typeface="Arial"/>
              <a:buChar char="•"/>
              <a:defRPr sz="1400">
                <a:latin typeface="Tahoma"/>
                <a:ea typeface="Tahoma"/>
                <a:cs typeface="Tahoma"/>
                <a:sym typeface="Tahoma"/>
              </a:defRPr>
            </a:lvl3pPr>
            <a:lvl4pPr indent="-311150" lvl="3" marL="1828800" algn="l">
              <a:lnSpc>
                <a:spcPct val="100000"/>
              </a:lnSpc>
              <a:spcBef>
                <a:spcPts val="260"/>
              </a:spcBef>
              <a:spcAft>
                <a:spcPts val="0"/>
              </a:spcAft>
              <a:buClr>
                <a:schemeClr val="dk1"/>
              </a:buClr>
              <a:buSzPts val="1300"/>
              <a:buFont typeface="Arial"/>
              <a:buChar char="•"/>
              <a:defRPr sz="1300">
                <a:latin typeface="Tahoma"/>
                <a:ea typeface="Tahoma"/>
                <a:cs typeface="Tahoma"/>
                <a:sym typeface="Tahoma"/>
              </a:defRPr>
            </a:lvl4pPr>
            <a:lvl5pPr indent="-311150" lvl="4" marL="2286000" algn="l">
              <a:lnSpc>
                <a:spcPct val="100000"/>
              </a:lnSpc>
              <a:spcBef>
                <a:spcPts val="260"/>
              </a:spcBef>
              <a:spcAft>
                <a:spcPts val="0"/>
              </a:spcAft>
              <a:buClr>
                <a:schemeClr val="dk1"/>
              </a:buClr>
              <a:buSzPts val="1300"/>
              <a:buFont typeface="Arial"/>
              <a:buChar char="•"/>
              <a:defRPr sz="1300">
                <a:latin typeface="Tahoma"/>
                <a:ea typeface="Tahoma"/>
                <a:cs typeface="Tahoma"/>
                <a:sym typeface="Tahom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120" name="Google Shape;120;g8aaea79ed3_0_716"/>
          <p:cNvCxnSpPr/>
          <p:nvPr/>
        </p:nvCxnSpPr>
        <p:spPr>
          <a:xfrm>
            <a:off x="381000" y="840101"/>
            <a:ext cx="8382000" cy="1500"/>
          </a:xfrm>
          <a:prstGeom prst="straightConnector1">
            <a:avLst/>
          </a:prstGeom>
          <a:noFill/>
          <a:ln cap="flat" cmpd="sng" w="22225">
            <a:solidFill>
              <a:srgbClr val="0F5E90"/>
            </a:solidFill>
            <a:prstDash val="solid"/>
            <a:round/>
            <a:headEnd len="sm" w="sm" type="none"/>
            <a:tailEnd len="sm" w="sm" type="none"/>
          </a:ln>
        </p:spPr>
      </p:cxnSp>
      <p:sp>
        <p:nvSpPr>
          <p:cNvPr id="121" name="Google Shape;121;g8aaea79ed3_0_716"/>
          <p:cNvSpPr txBox="1"/>
          <p:nvPr>
            <p:ph type="ctrTitle"/>
          </p:nvPr>
        </p:nvSpPr>
        <p:spPr>
          <a:xfrm>
            <a:off x="1619250" y="151418"/>
            <a:ext cx="7143600" cy="61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2400"/>
              <a:buFont typeface="Tahoma"/>
              <a:buNone/>
              <a:defRPr b="0" sz="2400">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C:\Users\Mohamed\Desktop\logo.png" id="122" name="Google Shape;122;g8aaea79ed3_0_716"/>
          <p:cNvPicPr preferRelativeResize="0"/>
          <p:nvPr/>
        </p:nvPicPr>
        <p:blipFill rotWithShape="1">
          <a:blip r:embed="rId2">
            <a:alphaModFix/>
          </a:blip>
          <a:srcRect b="0" l="0" r="0" t="0"/>
          <a:stretch/>
        </p:blipFill>
        <p:spPr>
          <a:xfrm>
            <a:off x="570555" y="78266"/>
            <a:ext cx="585788" cy="685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3" name="Shape 123"/>
        <p:cNvGrpSpPr/>
        <p:nvPr/>
      </p:nvGrpSpPr>
      <p:grpSpPr>
        <a:xfrm>
          <a:off x="0" y="0"/>
          <a:ext cx="0" cy="0"/>
          <a:chOff x="0" y="0"/>
          <a:chExt cx="0" cy="0"/>
        </a:xfrm>
      </p:grpSpPr>
      <p:sp>
        <p:nvSpPr>
          <p:cNvPr id="124" name="Google Shape;124;g8aaea79ed3_0_7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8aaea79ed3_0_73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6" name="Google Shape;126;g8aaea79ed3_0_73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8aaea79ed3_0_73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8aaea79ed3_0_7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9" name="Shape 129"/>
        <p:cNvGrpSpPr/>
        <p:nvPr/>
      </p:nvGrpSpPr>
      <p:grpSpPr>
        <a:xfrm>
          <a:off x="0" y="0"/>
          <a:ext cx="0" cy="0"/>
          <a:chOff x="0" y="0"/>
          <a:chExt cx="0" cy="0"/>
        </a:xfrm>
      </p:grpSpPr>
      <p:sp>
        <p:nvSpPr>
          <p:cNvPr id="130" name="Google Shape;130;g8aaea79ed3_0_738"/>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8aaea79ed3_0_73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32" name="Google Shape;132;g8aaea79ed3_0_73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8aaea79ed3_0_73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8aaea79ed3_0_73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Text">
  <p:cSld name="1_Title and Text">
    <p:spTree>
      <p:nvGrpSpPr>
        <p:cNvPr id="17" name="Shape 17"/>
        <p:cNvGrpSpPr/>
        <p:nvPr/>
      </p:nvGrpSpPr>
      <p:grpSpPr>
        <a:xfrm>
          <a:off x="0" y="0"/>
          <a:ext cx="0" cy="0"/>
          <a:chOff x="0" y="0"/>
          <a:chExt cx="0" cy="0"/>
        </a:xfrm>
      </p:grpSpPr>
      <p:cxnSp>
        <p:nvCxnSpPr>
          <p:cNvPr id="18" name="Google Shape;18;p18"/>
          <p:cNvCxnSpPr/>
          <p:nvPr/>
        </p:nvCxnSpPr>
        <p:spPr>
          <a:xfrm>
            <a:off x="228600" y="914400"/>
            <a:ext cx="8686800" cy="0"/>
          </a:xfrm>
          <a:prstGeom prst="straightConnector1">
            <a:avLst/>
          </a:prstGeom>
          <a:noFill/>
          <a:ln cap="flat" cmpd="sng" w="22225">
            <a:solidFill>
              <a:srgbClr val="0F5E90"/>
            </a:solidFill>
            <a:prstDash val="solid"/>
            <a:round/>
            <a:headEnd len="sm" w="sm" type="none"/>
            <a:tailEnd len="sm" w="sm" type="none"/>
          </a:ln>
        </p:spPr>
      </p:cxnSp>
      <p:sp>
        <p:nvSpPr>
          <p:cNvPr id="19" name="Google Shape;19;p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1" sz="1800">
                <a:latin typeface="Calibri"/>
                <a:ea typeface="Calibri"/>
                <a:cs typeface="Calibri"/>
                <a:sym typeface="Calibri"/>
              </a:defRPr>
            </a:lvl1pPr>
            <a:lvl2pPr indent="-330200" lvl="1" marL="914400" algn="l">
              <a:lnSpc>
                <a:spcPct val="100000"/>
              </a:lnSpc>
              <a:spcBef>
                <a:spcPts val="320"/>
              </a:spcBef>
              <a:spcAft>
                <a:spcPts val="0"/>
              </a:spcAft>
              <a:buClr>
                <a:schemeClr val="dk1"/>
              </a:buClr>
              <a:buSzPts val="1600"/>
              <a:buFont typeface="Arial"/>
              <a:buChar char="•"/>
              <a:defRPr sz="1600">
                <a:latin typeface="Calibri"/>
                <a:ea typeface="Calibri"/>
                <a:cs typeface="Calibri"/>
                <a:sym typeface="Calibri"/>
              </a:defRPr>
            </a:lvl2pPr>
            <a:lvl3pPr indent="-317500" lvl="2" marL="1371600" algn="l">
              <a:lnSpc>
                <a:spcPct val="100000"/>
              </a:lnSpc>
              <a:spcBef>
                <a:spcPts val="280"/>
              </a:spcBef>
              <a:spcAft>
                <a:spcPts val="0"/>
              </a:spcAft>
              <a:buClr>
                <a:schemeClr val="dk1"/>
              </a:buClr>
              <a:buSzPts val="1400"/>
              <a:buFont typeface="Courier New"/>
              <a:buChar char="o"/>
              <a:defRPr sz="1400">
                <a:latin typeface="Calibri"/>
                <a:ea typeface="Calibri"/>
                <a:cs typeface="Calibri"/>
                <a:sym typeface="Calibri"/>
              </a:defRPr>
            </a:lvl3pPr>
            <a:lvl4pPr indent="-355600" lvl="3" marL="1828800" algn="l">
              <a:lnSpc>
                <a:spcPct val="100000"/>
              </a:lnSpc>
              <a:spcBef>
                <a:spcPts val="400"/>
              </a:spcBef>
              <a:spcAft>
                <a:spcPts val="0"/>
              </a:spcAft>
              <a:buClr>
                <a:schemeClr val="dk1"/>
              </a:buClr>
              <a:buSzPts val="2000"/>
              <a:buChar char="–"/>
              <a:defRPr>
                <a:latin typeface="Tahoma"/>
                <a:ea typeface="Tahoma"/>
                <a:cs typeface="Tahoma"/>
                <a:sym typeface="Tahoma"/>
              </a:defRPr>
            </a:lvl4pPr>
            <a:lvl5pPr indent="-355600" lvl="4" marL="2286000" algn="l">
              <a:lnSpc>
                <a:spcPct val="100000"/>
              </a:lnSpc>
              <a:spcBef>
                <a:spcPts val="400"/>
              </a:spcBef>
              <a:spcAft>
                <a:spcPts val="0"/>
              </a:spcAft>
              <a:buClr>
                <a:schemeClr val="dk1"/>
              </a:buClr>
              <a:buSzPts val="2000"/>
              <a:buChar char="»"/>
              <a:defRPr>
                <a:latin typeface="Tahoma"/>
                <a:ea typeface="Tahoma"/>
                <a:cs typeface="Tahoma"/>
                <a:sym typeface="Tahom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18"/>
          <p:cNvSpPr txBox="1"/>
          <p:nvPr>
            <p:ph idx="2" type="body"/>
          </p:nvPr>
        </p:nvSpPr>
        <p:spPr>
          <a:xfrm>
            <a:off x="1066800" y="0"/>
            <a:ext cx="8077200" cy="8382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0" sz="2400">
                <a:latin typeface="Calibri"/>
                <a:ea typeface="Calibri"/>
                <a:cs typeface="Calibri"/>
                <a:sym typeface="Calibri"/>
              </a:defRPr>
            </a:lvl1pPr>
            <a:lvl2pPr indent="-381000" lvl="1" marL="914400" algn="l">
              <a:lnSpc>
                <a:spcPct val="100000"/>
              </a:lnSpc>
              <a:spcBef>
                <a:spcPts val="480"/>
              </a:spcBef>
              <a:spcAft>
                <a:spcPts val="0"/>
              </a:spcAft>
              <a:buClr>
                <a:schemeClr val="dk1"/>
              </a:buClr>
              <a:buSzPts val="2400"/>
              <a:buChar char="–"/>
              <a:defRPr sz="2400">
                <a:latin typeface="Tahoma"/>
                <a:ea typeface="Tahoma"/>
                <a:cs typeface="Tahoma"/>
                <a:sym typeface="Tahoma"/>
              </a:defRPr>
            </a:lvl2pPr>
            <a:lvl3pPr indent="-381000" lvl="2" marL="1371600" algn="l">
              <a:lnSpc>
                <a:spcPct val="100000"/>
              </a:lnSpc>
              <a:spcBef>
                <a:spcPts val="480"/>
              </a:spcBef>
              <a:spcAft>
                <a:spcPts val="0"/>
              </a:spcAft>
              <a:buClr>
                <a:schemeClr val="dk1"/>
              </a:buClr>
              <a:buSzPts val="2400"/>
              <a:buChar char="•"/>
              <a:defRPr sz="2400">
                <a:latin typeface="Tahoma"/>
                <a:ea typeface="Tahoma"/>
                <a:cs typeface="Tahoma"/>
                <a:sym typeface="Tahoma"/>
              </a:defRPr>
            </a:lvl3pPr>
            <a:lvl4pPr indent="-381000" lvl="3" marL="1828800" algn="l">
              <a:lnSpc>
                <a:spcPct val="100000"/>
              </a:lnSpc>
              <a:spcBef>
                <a:spcPts val="480"/>
              </a:spcBef>
              <a:spcAft>
                <a:spcPts val="0"/>
              </a:spcAft>
              <a:buClr>
                <a:schemeClr val="dk1"/>
              </a:buClr>
              <a:buSzPts val="2400"/>
              <a:buChar char="–"/>
              <a:defRPr sz="2400">
                <a:latin typeface="Tahoma"/>
                <a:ea typeface="Tahoma"/>
                <a:cs typeface="Tahoma"/>
                <a:sym typeface="Tahoma"/>
              </a:defRPr>
            </a:lvl4pPr>
            <a:lvl5pPr indent="-381000" lvl="4" marL="2286000" algn="l">
              <a:lnSpc>
                <a:spcPct val="100000"/>
              </a:lnSpc>
              <a:spcBef>
                <a:spcPts val="480"/>
              </a:spcBef>
              <a:spcAft>
                <a:spcPts val="0"/>
              </a:spcAft>
              <a:buClr>
                <a:schemeClr val="dk1"/>
              </a:buClr>
              <a:buSzPts val="2400"/>
              <a:buChar char="»"/>
              <a:defRPr sz="2400">
                <a:latin typeface="Tahoma"/>
                <a:ea typeface="Tahoma"/>
                <a:cs typeface="Tahoma"/>
                <a:sym typeface="Tahom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 name="Google Shape;21;p18"/>
          <p:cNvSpPr txBox="1"/>
          <p:nvPr>
            <p:ph idx="12" type="sldNum"/>
          </p:nvPr>
        </p:nvSpPr>
        <p:spPr>
          <a:xfrm>
            <a:off x="6934200" y="6611938"/>
            <a:ext cx="2133600" cy="24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C:\Users\Mohamed\Desktop\logo.png" id="22" name="Google Shape;22;p18"/>
          <p:cNvPicPr preferRelativeResize="0"/>
          <p:nvPr/>
        </p:nvPicPr>
        <p:blipFill rotWithShape="1">
          <a:blip r:embed="rId2">
            <a:alphaModFix/>
          </a:blip>
          <a:srcRect b="0" l="0" r="0" t="0"/>
          <a:stretch/>
        </p:blipFill>
        <p:spPr>
          <a:xfrm>
            <a:off x="252147" y="116303"/>
            <a:ext cx="585788" cy="685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5" name="Shape 135"/>
        <p:cNvGrpSpPr/>
        <p:nvPr/>
      </p:nvGrpSpPr>
      <p:grpSpPr>
        <a:xfrm>
          <a:off x="0" y="0"/>
          <a:ext cx="0" cy="0"/>
          <a:chOff x="0" y="0"/>
          <a:chExt cx="0" cy="0"/>
        </a:xfrm>
      </p:grpSpPr>
      <p:sp>
        <p:nvSpPr>
          <p:cNvPr id="136" name="Google Shape;136;g8aaea79ed3_0_744"/>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g8aaea79ed3_0_744"/>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38" name="Google Shape;138;g8aaea79ed3_0_74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8aaea79ed3_0_74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8aaea79ed3_0_74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41" name="Shape 141"/>
        <p:cNvGrpSpPr/>
        <p:nvPr/>
      </p:nvGrpSpPr>
      <p:grpSpPr>
        <a:xfrm>
          <a:off x="0" y="0"/>
          <a:ext cx="0" cy="0"/>
          <a:chOff x="0" y="0"/>
          <a:chExt cx="0" cy="0"/>
        </a:xfrm>
      </p:grpSpPr>
      <p:sp>
        <p:nvSpPr>
          <p:cNvPr id="142" name="Google Shape;142;g8aaea79ed3_0_7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8aaea79ed3_0_750"/>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44" name="Google Shape;144;g8aaea79ed3_0_750"/>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45" name="Google Shape;145;g8aaea79ed3_0_75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8aaea79ed3_0_75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8aaea79ed3_0_75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48" name="Shape 148"/>
        <p:cNvGrpSpPr/>
        <p:nvPr/>
      </p:nvGrpSpPr>
      <p:grpSpPr>
        <a:xfrm>
          <a:off x="0" y="0"/>
          <a:ext cx="0" cy="0"/>
          <a:chOff x="0" y="0"/>
          <a:chExt cx="0" cy="0"/>
        </a:xfrm>
      </p:grpSpPr>
      <p:sp>
        <p:nvSpPr>
          <p:cNvPr id="149" name="Google Shape;149;g8aaea79ed3_0_7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8aaea79ed3_0_757"/>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51" name="Google Shape;151;g8aaea79ed3_0_757"/>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52" name="Google Shape;152;g8aaea79ed3_0_757"/>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53" name="Google Shape;153;g8aaea79ed3_0_757"/>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54" name="Google Shape;154;g8aaea79ed3_0_75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8aaea79ed3_0_75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8aaea79ed3_0_75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7" name="Shape 157"/>
        <p:cNvGrpSpPr/>
        <p:nvPr/>
      </p:nvGrpSpPr>
      <p:grpSpPr>
        <a:xfrm>
          <a:off x="0" y="0"/>
          <a:ext cx="0" cy="0"/>
          <a:chOff x="0" y="0"/>
          <a:chExt cx="0" cy="0"/>
        </a:xfrm>
      </p:grpSpPr>
      <p:sp>
        <p:nvSpPr>
          <p:cNvPr id="158" name="Google Shape;158;g8aaea79ed3_0_7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8aaea79ed3_0_76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8aaea79ed3_0_76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8aaea79ed3_0_76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2" name="Shape 162"/>
        <p:cNvGrpSpPr/>
        <p:nvPr/>
      </p:nvGrpSpPr>
      <p:grpSpPr>
        <a:xfrm>
          <a:off x="0" y="0"/>
          <a:ext cx="0" cy="0"/>
          <a:chOff x="0" y="0"/>
          <a:chExt cx="0" cy="0"/>
        </a:xfrm>
      </p:grpSpPr>
      <p:sp>
        <p:nvSpPr>
          <p:cNvPr id="163" name="Google Shape;163;g8aaea79ed3_0_77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8aaea79ed3_0_77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8aaea79ed3_0_77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66" name="Shape 166"/>
        <p:cNvGrpSpPr/>
        <p:nvPr/>
      </p:nvGrpSpPr>
      <p:grpSpPr>
        <a:xfrm>
          <a:off x="0" y="0"/>
          <a:ext cx="0" cy="0"/>
          <a:chOff x="0" y="0"/>
          <a:chExt cx="0" cy="0"/>
        </a:xfrm>
      </p:grpSpPr>
      <p:sp>
        <p:nvSpPr>
          <p:cNvPr id="167" name="Google Shape;167;g8aaea79ed3_0_775"/>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g8aaea79ed3_0_775"/>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69" name="Google Shape;169;g8aaea79ed3_0_775"/>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70" name="Google Shape;170;g8aaea79ed3_0_77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g8aaea79ed3_0_77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8aaea79ed3_0_77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73" name="Shape 173"/>
        <p:cNvGrpSpPr/>
        <p:nvPr/>
      </p:nvGrpSpPr>
      <p:grpSpPr>
        <a:xfrm>
          <a:off x="0" y="0"/>
          <a:ext cx="0" cy="0"/>
          <a:chOff x="0" y="0"/>
          <a:chExt cx="0" cy="0"/>
        </a:xfrm>
      </p:grpSpPr>
      <p:sp>
        <p:nvSpPr>
          <p:cNvPr id="174" name="Google Shape;174;g8aaea79ed3_0_782"/>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8aaea79ed3_0_78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76" name="Google Shape;176;g8aaea79ed3_0_782"/>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77" name="Google Shape;177;g8aaea79ed3_0_78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g8aaea79ed3_0_78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8aaea79ed3_0_78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0" name="Shape 180"/>
        <p:cNvGrpSpPr/>
        <p:nvPr/>
      </p:nvGrpSpPr>
      <p:grpSpPr>
        <a:xfrm>
          <a:off x="0" y="0"/>
          <a:ext cx="0" cy="0"/>
          <a:chOff x="0" y="0"/>
          <a:chExt cx="0" cy="0"/>
        </a:xfrm>
      </p:grpSpPr>
      <p:sp>
        <p:nvSpPr>
          <p:cNvPr id="181" name="Google Shape;181;g8aaea79ed3_0_7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8aaea79ed3_0_789"/>
          <p:cNvSpPr txBox="1"/>
          <p:nvPr>
            <p:ph idx="1" type="body"/>
          </p:nvPr>
        </p:nvSpPr>
        <p:spPr>
          <a:xfrm rot="5400000">
            <a:off x="2308949" y="-251550"/>
            <a:ext cx="45261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3" name="Google Shape;183;g8aaea79ed3_0_78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g8aaea79ed3_0_78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g8aaea79ed3_0_78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86" name="Shape 186"/>
        <p:cNvGrpSpPr/>
        <p:nvPr/>
      </p:nvGrpSpPr>
      <p:grpSpPr>
        <a:xfrm>
          <a:off x="0" y="0"/>
          <a:ext cx="0" cy="0"/>
          <a:chOff x="0" y="0"/>
          <a:chExt cx="0" cy="0"/>
        </a:xfrm>
      </p:grpSpPr>
      <p:sp>
        <p:nvSpPr>
          <p:cNvPr id="187" name="Google Shape;187;g8aaea79ed3_0_795"/>
          <p:cNvSpPr txBox="1"/>
          <p:nvPr>
            <p:ph type="title"/>
          </p:nvPr>
        </p:nvSpPr>
        <p:spPr>
          <a:xfrm rot="5400000">
            <a:off x="4732349" y="2171688"/>
            <a:ext cx="5851500"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8aaea79ed3_0_795"/>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9" name="Google Shape;189;g8aaea79ed3_0_79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g8aaea79ed3_0_79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8aaea79ed3_0_79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 name="Google Shape;26;p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9" name="Shape 29"/>
        <p:cNvGrpSpPr/>
        <p:nvPr/>
      </p:nvGrpSpPr>
      <p:grpSpPr>
        <a:xfrm>
          <a:off x="0" y="0"/>
          <a:ext cx="0" cy="0"/>
          <a:chOff x="0" y="0"/>
          <a:chExt cx="0" cy="0"/>
        </a:xfrm>
      </p:grpSpPr>
      <p:sp>
        <p:nvSpPr>
          <p:cNvPr id="30" name="Google Shape;30;p20"/>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2" name="Google Shape;32;p2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5" name="Shape 35"/>
        <p:cNvGrpSpPr/>
        <p:nvPr/>
      </p:nvGrpSpPr>
      <p:grpSpPr>
        <a:xfrm>
          <a:off x="0" y="0"/>
          <a:ext cx="0" cy="0"/>
          <a:chOff x="0" y="0"/>
          <a:chExt cx="0" cy="0"/>
        </a:xfrm>
      </p:grpSpPr>
      <p:sp>
        <p:nvSpPr>
          <p:cNvPr id="36" name="Google Shape;36;p21"/>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1"/>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8" name="Google Shape;38;p2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1" name="Shape 41"/>
        <p:cNvGrpSpPr/>
        <p:nvPr/>
      </p:nvGrpSpPr>
      <p:grpSpPr>
        <a:xfrm>
          <a:off x="0" y="0"/>
          <a:ext cx="0" cy="0"/>
          <a:chOff x="0" y="0"/>
          <a:chExt cx="0" cy="0"/>
        </a:xfrm>
      </p:grpSpPr>
      <p:sp>
        <p:nvSpPr>
          <p:cNvPr id="42" name="Google Shape;42;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22"/>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2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8" name="Shape 48"/>
        <p:cNvGrpSpPr/>
        <p:nvPr/>
      </p:nvGrpSpPr>
      <p:grpSpPr>
        <a:xfrm>
          <a:off x="0" y="0"/>
          <a:ext cx="0" cy="0"/>
          <a:chOff x="0" y="0"/>
          <a:chExt cx="0" cy="0"/>
        </a:xfrm>
      </p:grpSpPr>
      <p:sp>
        <p:nvSpPr>
          <p:cNvPr id="49" name="Google Shape;4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3"/>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1" name="Google Shape;51;p23"/>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2" name="Google Shape;52;p23"/>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3" name="Google Shape;53;p23"/>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4" name="Google Shape;54;p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7" name="Shape 57"/>
        <p:cNvGrpSpPr/>
        <p:nvPr/>
      </p:nvGrpSpPr>
      <p:grpSpPr>
        <a:xfrm>
          <a:off x="0" y="0"/>
          <a:ext cx="0" cy="0"/>
          <a:chOff x="0" y="0"/>
          <a:chExt cx="0" cy="0"/>
        </a:xfrm>
      </p:grpSpPr>
      <p:sp>
        <p:nvSpPr>
          <p:cNvPr id="58" name="Google Shape;58;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Google Shape;63;p2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 name="Shape 92"/>
        <p:cNvGrpSpPr/>
        <p:nvPr/>
      </p:nvGrpSpPr>
      <p:grpSpPr>
        <a:xfrm>
          <a:off x="0" y="0"/>
          <a:ext cx="0" cy="0"/>
          <a:chOff x="0" y="0"/>
          <a:chExt cx="0" cy="0"/>
        </a:xfrm>
      </p:grpSpPr>
      <p:sp>
        <p:nvSpPr>
          <p:cNvPr id="93" name="Google Shape;93;g8aaea79ed3_0_7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g8aaea79ed3_0_70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5" name="Google Shape;95;g8aaea79ed3_0_70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6" name="Google Shape;96;g8aaea79ed3_0_70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7" name="Google Shape;97;g8aaea79ed3_0_70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3.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3.png"/><Relationship Id="rId13" Type="http://schemas.openxmlformats.org/officeDocument/2006/relationships/image" Target="../media/image36.png"/><Relationship Id="rId12"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32.png"/><Relationship Id="rId15" Type="http://schemas.openxmlformats.org/officeDocument/2006/relationships/image" Target="../media/image4.png"/><Relationship Id="rId14" Type="http://schemas.openxmlformats.org/officeDocument/2006/relationships/image" Target="../media/image3.png"/><Relationship Id="rId5" Type="http://schemas.openxmlformats.org/officeDocument/2006/relationships/image" Target="../media/image29.png"/><Relationship Id="rId6" Type="http://schemas.openxmlformats.org/officeDocument/2006/relationships/image" Target="../media/image34.png"/><Relationship Id="rId7" Type="http://schemas.openxmlformats.org/officeDocument/2006/relationships/image" Target="../media/image31.png"/><Relationship Id="rId8"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3.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3.png"/><Relationship Id="rId7" Type="http://schemas.openxmlformats.org/officeDocument/2006/relationships/image" Target="../media/image3.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0" Type="http://schemas.openxmlformats.org/officeDocument/2006/relationships/image" Target="../media/image4.png"/><Relationship Id="rId11" Type="http://schemas.openxmlformats.org/officeDocument/2006/relationships/image" Target="../media/image12.png"/><Relationship Id="rId10"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6.png"/><Relationship Id="rId9" Type="http://schemas.openxmlformats.org/officeDocument/2006/relationships/image" Target="../media/image17.png"/><Relationship Id="rId15" Type="http://schemas.openxmlformats.org/officeDocument/2006/relationships/image" Target="../media/image19.png"/><Relationship Id="rId14" Type="http://schemas.openxmlformats.org/officeDocument/2006/relationships/image" Target="../media/image13.png"/><Relationship Id="rId17" Type="http://schemas.openxmlformats.org/officeDocument/2006/relationships/image" Target="../media/image21.png"/><Relationship Id="rId16" Type="http://schemas.openxmlformats.org/officeDocument/2006/relationships/image" Target="../media/image18.png"/><Relationship Id="rId5" Type="http://schemas.openxmlformats.org/officeDocument/2006/relationships/image" Target="../media/image8.png"/><Relationship Id="rId19" Type="http://schemas.openxmlformats.org/officeDocument/2006/relationships/image" Target="../media/image3.png"/><Relationship Id="rId6" Type="http://schemas.openxmlformats.org/officeDocument/2006/relationships/image" Target="../media/image11.png"/><Relationship Id="rId18" Type="http://schemas.openxmlformats.org/officeDocument/2006/relationships/image" Target="../media/image22.png"/><Relationship Id="rId7" Type="http://schemas.openxmlformats.org/officeDocument/2006/relationships/image" Target="../media/image10.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recsys.yoochoose.net/" TargetMode="External"/><Relationship Id="rId4" Type="http://schemas.openxmlformats.org/officeDocument/2006/relationships/image" Target="../media/image3.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1"/>
          <p:cNvSpPr txBox="1"/>
          <p:nvPr>
            <p:ph idx="4294967295" type="ctrTitle"/>
          </p:nvPr>
        </p:nvSpPr>
        <p:spPr>
          <a:xfrm>
            <a:off x="786578" y="1366164"/>
            <a:ext cx="7570800" cy="57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rPr b="1" i="0" lang="en-GB" sz="3200" u="none" cap="none" strike="noStrike">
                <a:solidFill>
                  <a:schemeClr val="dk1"/>
                </a:solidFill>
                <a:latin typeface="Calibri"/>
                <a:ea typeface="Calibri"/>
                <a:cs typeface="Calibri"/>
                <a:sym typeface="Calibri"/>
              </a:rPr>
              <a:t>Time-Aware User Embeddings as a Service</a:t>
            </a:r>
            <a:endParaRPr b="1" i="0" sz="3200" u="none" cap="none" strike="noStrike">
              <a:solidFill>
                <a:schemeClr val="dk1"/>
              </a:solidFill>
              <a:latin typeface="Calibri"/>
              <a:ea typeface="Calibri"/>
              <a:cs typeface="Calibri"/>
              <a:sym typeface="Calibri"/>
            </a:endParaRPr>
          </a:p>
        </p:txBody>
      </p:sp>
      <p:sp>
        <p:nvSpPr>
          <p:cNvPr id="198" name="Google Shape;198;p1"/>
          <p:cNvSpPr txBox="1"/>
          <p:nvPr/>
        </p:nvSpPr>
        <p:spPr>
          <a:xfrm>
            <a:off x="4174403" y="6666928"/>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p1"/>
          <p:cNvSpPr txBox="1"/>
          <p:nvPr/>
        </p:nvSpPr>
        <p:spPr>
          <a:xfrm>
            <a:off x="228600" y="2100255"/>
            <a:ext cx="8686800" cy="1113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Martin Pavlovski</a:t>
            </a:r>
            <a:r>
              <a:rPr b="0" baseline="30000" i="0" lang="en-GB" sz="1800" u="none" cap="none" strike="noStrike">
                <a:solidFill>
                  <a:schemeClr val="dk1"/>
                </a:solidFill>
                <a:latin typeface="Calibri"/>
                <a:ea typeface="Calibri"/>
                <a:cs typeface="Calibri"/>
                <a:sym typeface="Calibri"/>
              </a:rPr>
              <a:t>1,*</a:t>
            </a:r>
            <a:r>
              <a:rPr b="0" i="0" lang="en-GB" sz="1800" u="none" cap="none" strike="noStrike">
                <a:solidFill>
                  <a:schemeClr val="dk1"/>
                </a:solidFill>
                <a:latin typeface="Calibri"/>
                <a:ea typeface="Calibri"/>
                <a:cs typeface="Calibri"/>
                <a:sym typeface="Calibri"/>
              </a:rPr>
              <a:t>, Jelena Gligorijevic</a:t>
            </a:r>
            <a:r>
              <a:rPr b="0" baseline="30000" i="0" lang="en-GB" sz="1800" u="none" cap="none" strike="noStrike">
                <a:solidFill>
                  <a:schemeClr val="dk1"/>
                </a:solidFill>
                <a:latin typeface="Calibri"/>
                <a:ea typeface="Calibri"/>
                <a:cs typeface="Calibri"/>
                <a:sym typeface="Calibri"/>
              </a:rPr>
              <a:t>2,*</a:t>
            </a:r>
            <a:r>
              <a:rPr b="0" i="0" lang="en-GB" sz="1800" u="none" cap="none" strike="noStrike">
                <a:solidFill>
                  <a:schemeClr val="dk1"/>
                </a:solidFill>
                <a:latin typeface="Calibri"/>
                <a:ea typeface="Calibri"/>
                <a:cs typeface="Calibri"/>
                <a:sym typeface="Calibri"/>
              </a:rPr>
              <a:t>, Ivan Stojkovic</a:t>
            </a:r>
            <a:r>
              <a:rPr b="0" baseline="30000" i="0" lang="en-GB" sz="1800" u="none" cap="none" strike="noStrike">
                <a:solidFill>
                  <a:schemeClr val="dk1"/>
                </a:solidFill>
                <a:latin typeface="Calibri"/>
                <a:ea typeface="Calibri"/>
                <a:cs typeface="Calibri"/>
                <a:sym typeface="Calibri"/>
              </a:rPr>
              <a:t>2</a:t>
            </a:r>
            <a:r>
              <a:rPr b="0" i="0" lang="en-GB" sz="1800" u="none" cap="none" strike="noStrike">
                <a:solidFill>
                  <a:schemeClr val="dk1"/>
                </a:solidFill>
                <a:latin typeface="Calibri"/>
                <a:ea typeface="Calibri"/>
                <a:cs typeface="Calibri"/>
                <a:sym typeface="Calibri"/>
              </a:rPr>
              <a:t>, Shubham Agrawal</a:t>
            </a:r>
            <a:r>
              <a:rPr b="0" baseline="30000" i="0" lang="en-GB" sz="1800" u="none" cap="none" strike="noStrike">
                <a:solidFill>
                  <a:schemeClr val="dk1"/>
                </a:solidFill>
                <a:latin typeface="Calibri"/>
                <a:ea typeface="Calibri"/>
                <a:cs typeface="Calibri"/>
                <a:sym typeface="Calibri"/>
              </a:rPr>
              <a:t>2</a:t>
            </a: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500"/>
              <a:buFont typeface="Calibri"/>
              <a:buNone/>
            </a:pPr>
            <a:r>
              <a:rPr b="0" i="0" lang="en-GB" sz="500" u="none" cap="none" strike="noStrike">
                <a:solidFill>
                  <a:schemeClr val="dk1"/>
                </a:solidFill>
                <a:latin typeface="Calibri"/>
                <a:ea typeface="Calibri"/>
                <a:cs typeface="Calibri"/>
                <a:sym typeface="Calibri"/>
              </a:rPr>
              <a:t> </a:t>
            </a:r>
            <a:br>
              <a:rPr b="0" i="0" lang="en-GB" sz="1800" u="none" cap="none" strike="noStrike">
                <a:solidFill>
                  <a:schemeClr val="dk1"/>
                </a:solidFill>
                <a:latin typeface="Calibri"/>
                <a:ea typeface="Calibri"/>
                <a:cs typeface="Calibri"/>
                <a:sym typeface="Calibri"/>
              </a:rPr>
            </a:br>
            <a:r>
              <a:rPr b="0" i="0" lang="en-GB" sz="1800" u="none" cap="none" strike="noStrike">
                <a:solidFill>
                  <a:schemeClr val="dk1"/>
                </a:solidFill>
                <a:latin typeface="Calibri"/>
                <a:ea typeface="Calibri"/>
                <a:cs typeface="Calibri"/>
                <a:sym typeface="Calibri"/>
              </a:rPr>
              <a:t>Shabhareesh Komirishetty</a:t>
            </a:r>
            <a:r>
              <a:rPr b="0" baseline="30000" i="0" lang="en-GB" sz="1800" u="none" cap="none" strike="noStrike">
                <a:solidFill>
                  <a:schemeClr val="dk1"/>
                </a:solidFill>
                <a:latin typeface="Calibri"/>
                <a:ea typeface="Calibri"/>
                <a:cs typeface="Calibri"/>
                <a:sym typeface="Calibri"/>
              </a:rPr>
              <a:t>2</a:t>
            </a:r>
            <a:r>
              <a:rPr b="0" i="0" lang="en-GB" sz="1800" u="none" cap="none" strike="noStrike">
                <a:solidFill>
                  <a:schemeClr val="dk1"/>
                </a:solidFill>
                <a:latin typeface="Calibri"/>
                <a:ea typeface="Calibri"/>
                <a:cs typeface="Calibri"/>
                <a:sym typeface="Calibri"/>
              </a:rPr>
              <a:t>, Djordje Gligorijevic</a:t>
            </a:r>
            <a:r>
              <a:rPr b="0" baseline="30000" i="0" lang="en-GB" sz="1800" u="none" cap="none" strike="noStrike">
                <a:solidFill>
                  <a:schemeClr val="dk1"/>
                </a:solidFill>
                <a:latin typeface="Calibri"/>
                <a:ea typeface="Calibri"/>
                <a:cs typeface="Calibri"/>
                <a:sym typeface="Calibri"/>
              </a:rPr>
              <a:t>2</a:t>
            </a:r>
            <a:r>
              <a:rPr b="0" i="0" lang="en-GB" sz="1800" u="none" cap="none" strike="noStrike">
                <a:solidFill>
                  <a:schemeClr val="dk1"/>
                </a:solidFill>
                <a:latin typeface="Calibri"/>
                <a:ea typeface="Calibri"/>
                <a:cs typeface="Calibri"/>
                <a:sym typeface="Calibri"/>
              </a:rPr>
              <a:t>, Narayan Bhamidipati</a:t>
            </a:r>
            <a:r>
              <a:rPr b="0" baseline="30000" i="0" lang="en-GB" sz="1800" u="none" cap="none" strike="noStrike">
                <a:solidFill>
                  <a:schemeClr val="dk1"/>
                </a:solidFill>
                <a:latin typeface="Calibri"/>
                <a:ea typeface="Calibri"/>
                <a:cs typeface="Calibri"/>
                <a:sym typeface="Calibri"/>
              </a:rPr>
              <a:t>2</a:t>
            </a:r>
            <a:r>
              <a:rPr b="0" i="0" lang="en-GB" sz="1800" u="none" cap="none" strike="noStrike">
                <a:solidFill>
                  <a:schemeClr val="dk1"/>
                </a:solidFill>
                <a:latin typeface="Calibri"/>
                <a:ea typeface="Calibri"/>
                <a:cs typeface="Calibri"/>
                <a:sym typeface="Calibri"/>
              </a:rPr>
              <a:t>, Zoran Obradovic</a:t>
            </a:r>
            <a:r>
              <a:rPr b="0" baseline="30000" i="0" lang="en-GB" sz="1800" u="none" cap="none" strike="noStrike">
                <a:solidFill>
                  <a:schemeClr val="dk1"/>
                </a:solidFill>
                <a:latin typeface="Calibri"/>
                <a:ea typeface="Calibri"/>
                <a:cs typeface="Calibri"/>
                <a:sym typeface="Calibri"/>
              </a:rPr>
              <a:t>1</a:t>
            </a:r>
            <a:br>
              <a:rPr b="0" i="0" lang="en-GB"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
        <p:nvSpPr>
          <p:cNvPr id="200" name="Google Shape;200;p1"/>
          <p:cNvSpPr txBox="1"/>
          <p:nvPr/>
        </p:nvSpPr>
        <p:spPr>
          <a:xfrm>
            <a:off x="303755" y="5780821"/>
            <a:ext cx="1781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 </a:t>
            </a:r>
            <a:r>
              <a:rPr b="0" i="1" lang="en-GB" sz="1400" u="none" cap="none" strike="noStrike">
                <a:solidFill>
                  <a:schemeClr val="dk1"/>
                </a:solidFill>
                <a:latin typeface="Calibri"/>
                <a:ea typeface="Calibri"/>
                <a:cs typeface="Calibri"/>
                <a:sym typeface="Calibri"/>
              </a:rPr>
              <a:t>Contributed equally.</a:t>
            </a:r>
            <a:endParaRPr b="0" i="0" sz="1400" u="none" cap="none" strike="noStrike">
              <a:solidFill>
                <a:srgbClr val="000000"/>
              </a:solidFill>
              <a:latin typeface="Arial"/>
              <a:ea typeface="Arial"/>
              <a:cs typeface="Arial"/>
              <a:sym typeface="Arial"/>
            </a:endParaRPr>
          </a:p>
        </p:txBody>
      </p:sp>
      <p:sp>
        <p:nvSpPr>
          <p:cNvPr id="201" name="Google Shape;201;p1"/>
          <p:cNvSpPr txBox="1"/>
          <p:nvPr/>
        </p:nvSpPr>
        <p:spPr>
          <a:xfrm>
            <a:off x="2961525" y="3141725"/>
            <a:ext cx="5593200" cy="120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baseline="30000" i="0" lang="en-GB" sz="2200" u="none" cap="none" strike="noStrike">
                <a:solidFill>
                  <a:schemeClr val="dk1"/>
                </a:solidFill>
                <a:latin typeface="Calibri"/>
                <a:ea typeface="Calibri"/>
                <a:cs typeface="Calibri"/>
                <a:sym typeface="Calibri"/>
              </a:rPr>
              <a:t>1</a:t>
            </a:r>
            <a:r>
              <a:rPr b="0" i="0" lang="en-GB" sz="2200" u="none" cap="none" strike="noStrike">
                <a:solidFill>
                  <a:schemeClr val="dk1"/>
                </a:solidFill>
                <a:latin typeface="Calibri"/>
                <a:ea typeface="Calibri"/>
                <a:cs typeface="Calibri"/>
                <a:sym typeface="Calibri"/>
              </a:rPr>
              <a:t> </a:t>
            </a:r>
            <a:r>
              <a:rPr b="0" i="0" lang="en-GB" sz="1800" u="none" cap="none" strike="noStrike">
                <a:solidFill>
                  <a:schemeClr val="dk1"/>
                </a:solidFill>
                <a:latin typeface="Calibri"/>
                <a:ea typeface="Calibri"/>
                <a:cs typeface="Calibri"/>
                <a:sym typeface="Calibri"/>
              </a:rPr>
              <a:t>Center for Data Analytics and Biomedical Informatics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baseline="30000" i="0" lang="en-GB" sz="1800" u="none" cap="none" strike="noStrike">
                <a:solidFill>
                  <a:schemeClr val="dk1"/>
                </a:solidFill>
                <a:latin typeface="Calibri"/>
                <a:ea typeface="Calibri"/>
                <a:cs typeface="Calibri"/>
                <a:sym typeface="Calibri"/>
              </a:rPr>
              <a:t>   </a:t>
            </a:r>
            <a:r>
              <a:rPr b="0" i="0" lang="en-GB" sz="1800" u="none" cap="none" strike="noStrike">
                <a:solidFill>
                  <a:schemeClr val="dk1"/>
                </a:solidFill>
                <a:latin typeface="Calibri"/>
                <a:ea typeface="Calibri"/>
                <a:cs typeface="Calibri"/>
                <a:sym typeface="Calibri"/>
              </a:rPr>
              <a:t> Temple University</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baseline="30000" i="0" lang="en-GB" sz="1800" u="none" cap="none" strike="noStrike">
                <a:solidFill>
                  <a:schemeClr val="dk1"/>
                </a:solidFill>
                <a:latin typeface="Calibri"/>
                <a:ea typeface="Calibri"/>
                <a:cs typeface="Calibri"/>
                <a:sym typeface="Calibri"/>
              </a:rPr>
              <a:t>   </a:t>
            </a:r>
            <a:r>
              <a:rPr b="0" i="0" lang="en-GB" sz="1800" u="none" cap="none" strike="noStrike">
                <a:solidFill>
                  <a:schemeClr val="dk1"/>
                </a:solidFill>
                <a:latin typeface="Calibri"/>
                <a:ea typeface="Calibri"/>
                <a:cs typeface="Calibri"/>
                <a:sym typeface="Calibri"/>
              </a:rPr>
              <a:t> Philadelphia, PA, USA</a:t>
            </a:r>
            <a:endParaRPr b="0" i="0" sz="1400" u="none" cap="none" strike="noStrike">
              <a:solidFill>
                <a:srgbClr val="000000"/>
              </a:solidFill>
              <a:latin typeface="Arial"/>
              <a:ea typeface="Arial"/>
              <a:cs typeface="Arial"/>
              <a:sym typeface="Arial"/>
            </a:endParaRPr>
          </a:p>
        </p:txBody>
      </p:sp>
      <p:sp>
        <p:nvSpPr>
          <p:cNvPr id="202" name="Google Shape;202;p1"/>
          <p:cNvSpPr txBox="1"/>
          <p:nvPr/>
        </p:nvSpPr>
        <p:spPr>
          <a:xfrm>
            <a:off x="2961525" y="4491788"/>
            <a:ext cx="5497500" cy="969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baseline="30000" i="0" lang="en-GB" sz="2200" u="none" cap="none" strike="noStrike">
                <a:solidFill>
                  <a:schemeClr val="dk1"/>
                </a:solidFill>
                <a:latin typeface="Calibri"/>
                <a:ea typeface="Calibri"/>
                <a:cs typeface="Calibri"/>
                <a:sym typeface="Calibri"/>
              </a:rPr>
              <a:t>2</a:t>
            </a:r>
            <a:r>
              <a:rPr b="0" i="0" lang="en-GB" sz="2200" u="none" cap="none" strike="noStrike">
                <a:solidFill>
                  <a:schemeClr val="dk1"/>
                </a:solidFill>
                <a:latin typeface="Calibri"/>
                <a:ea typeface="Calibri"/>
                <a:cs typeface="Calibri"/>
                <a:sym typeface="Calibri"/>
              </a:rPr>
              <a:t> </a:t>
            </a:r>
            <a:r>
              <a:rPr b="0" i="0" lang="en-GB" sz="1800" u="none" cap="none" strike="noStrike">
                <a:solidFill>
                  <a:schemeClr val="dk1"/>
                </a:solidFill>
                <a:latin typeface="Calibri"/>
                <a:ea typeface="Calibri"/>
                <a:cs typeface="Calibri"/>
                <a:sym typeface="Calibri"/>
              </a:rPr>
              <a:t>Yahoo! Research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baseline="30000" i="0" lang="en-GB" sz="1800" u="none" cap="none" strike="noStrike">
                <a:solidFill>
                  <a:schemeClr val="dk1"/>
                </a:solidFill>
                <a:latin typeface="Calibri"/>
                <a:ea typeface="Calibri"/>
                <a:cs typeface="Calibri"/>
                <a:sym typeface="Calibri"/>
              </a:rPr>
              <a:t>   </a:t>
            </a:r>
            <a:r>
              <a:rPr b="0" i="0" lang="en-GB" sz="1800" u="none" cap="none" strike="noStrike">
                <a:solidFill>
                  <a:schemeClr val="dk1"/>
                </a:solidFill>
                <a:latin typeface="Calibri"/>
                <a:ea typeface="Calibri"/>
                <a:cs typeface="Calibri"/>
                <a:sym typeface="Calibri"/>
              </a:rPr>
              <a:t> Verizon Media</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baseline="30000" i="0" lang="en-GB" sz="1800" u="none" cap="none" strike="noStrike">
                <a:solidFill>
                  <a:schemeClr val="dk1"/>
                </a:solidFill>
                <a:latin typeface="Calibri"/>
                <a:ea typeface="Calibri"/>
                <a:cs typeface="Calibri"/>
                <a:sym typeface="Calibri"/>
              </a:rPr>
              <a:t>   </a:t>
            </a:r>
            <a:r>
              <a:rPr b="0" i="0" lang="en-GB" sz="1800" u="none" cap="none" strike="noStrike">
                <a:solidFill>
                  <a:schemeClr val="dk1"/>
                </a:solidFill>
                <a:latin typeface="Calibri"/>
                <a:ea typeface="Calibri"/>
                <a:cs typeface="Calibri"/>
                <a:sym typeface="Calibri"/>
              </a:rPr>
              <a:t> Sunnyvale, CA, USA</a:t>
            </a:r>
            <a:endParaRPr b="0" i="0" sz="1400" u="none" cap="none" strike="noStrike">
              <a:solidFill>
                <a:srgbClr val="000000"/>
              </a:solidFill>
              <a:latin typeface="Arial"/>
              <a:ea typeface="Arial"/>
              <a:cs typeface="Arial"/>
              <a:sym typeface="Arial"/>
            </a:endParaRPr>
          </a:p>
        </p:txBody>
      </p:sp>
      <p:pic>
        <p:nvPicPr>
          <p:cNvPr id="203" name="Google Shape;203;p1"/>
          <p:cNvPicPr preferRelativeResize="0"/>
          <p:nvPr/>
        </p:nvPicPr>
        <p:blipFill rotWithShape="1">
          <a:blip r:embed="rId3">
            <a:alphaModFix/>
          </a:blip>
          <a:srcRect b="0" l="0" r="0" t="0"/>
          <a:stretch/>
        </p:blipFill>
        <p:spPr>
          <a:xfrm>
            <a:off x="534025" y="4607380"/>
            <a:ext cx="2085651" cy="738119"/>
          </a:xfrm>
          <a:prstGeom prst="rect">
            <a:avLst/>
          </a:prstGeom>
          <a:noFill/>
          <a:ln>
            <a:noFill/>
          </a:ln>
        </p:spPr>
      </p:pic>
      <p:pic>
        <p:nvPicPr>
          <p:cNvPr id="204" name="Google Shape;204;p1"/>
          <p:cNvPicPr preferRelativeResize="0"/>
          <p:nvPr/>
        </p:nvPicPr>
        <p:blipFill rotWithShape="1">
          <a:blip r:embed="rId4">
            <a:alphaModFix/>
          </a:blip>
          <a:srcRect b="0" l="0" r="0" t="0"/>
          <a:stretch/>
        </p:blipFill>
        <p:spPr>
          <a:xfrm>
            <a:off x="1053303" y="3191075"/>
            <a:ext cx="1047083" cy="11999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g8aaea79ed3_0_829"/>
          <p:cNvSpPr txBox="1"/>
          <p:nvPr>
            <p:ph idx="1" type="body"/>
          </p:nvPr>
        </p:nvSpPr>
        <p:spPr>
          <a:xfrm>
            <a:off x="252147" y="989085"/>
            <a:ext cx="8675700" cy="5867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rPr lang="en-GB" sz="2000" u="sng"/>
              <a:t>Public RecSys dataset</a:t>
            </a:r>
            <a:endParaRPr/>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200"/>
              </a:spcBef>
              <a:spcAft>
                <a:spcPts val="0"/>
              </a:spcAft>
              <a:buClr>
                <a:schemeClr val="dk1"/>
              </a:buClr>
              <a:buSzPts val="1000"/>
              <a:buNone/>
            </a:pPr>
            <a:r>
              <a:t/>
            </a:r>
            <a:endParaRPr i="1" sz="1000"/>
          </a:p>
          <a:p>
            <a:pPr indent="0" lvl="0" marL="0" rtl="0" algn="l">
              <a:lnSpc>
                <a:spcPct val="100000"/>
              </a:lnSpc>
              <a:spcBef>
                <a:spcPts val="400"/>
              </a:spcBef>
              <a:spcAft>
                <a:spcPts val="0"/>
              </a:spcAft>
              <a:buClr>
                <a:schemeClr val="dk1"/>
              </a:buClr>
              <a:buSzPts val="2000"/>
              <a:buNone/>
            </a:pPr>
            <a:r>
              <a:rPr i="1" lang="en-GB" sz="2000"/>
              <a:t>Discussion:</a:t>
            </a:r>
            <a:endParaRPr/>
          </a:p>
          <a:p>
            <a:pPr indent="-342900" lvl="0" marL="342900" rtl="0" algn="l">
              <a:lnSpc>
                <a:spcPct val="100000"/>
              </a:lnSpc>
              <a:spcBef>
                <a:spcPts val="360"/>
              </a:spcBef>
              <a:spcAft>
                <a:spcPts val="0"/>
              </a:spcAft>
              <a:buClr>
                <a:schemeClr val="dk1"/>
              </a:buClr>
              <a:buSzPts val="1800"/>
              <a:buFont typeface="Arial"/>
              <a:buChar char="•"/>
            </a:pPr>
            <a:r>
              <a:rPr b="0" lang="en-GB"/>
              <a:t>AE, seq2seq, TA-seq2seq and TASA seems to </a:t>
            </a:r>
            <a:r>
              <a:rPr lang="en-GB"/>
              <a:t>obtain consistent performance</a:t>
            </a:r>
            <a:endParaRPr/>
          </a:p>
          <a:p>
            <a:pPr indent="-342900" lvl="0" marL="342900" rtl="0" algn="l">
              <a:lnSpc>
                <a:spcPct val="100000"/>
              </a:lnSpc>
              <a:spcBef>
                <a:spcPts val="360"/>
              </a:spcBef>
              <a:spcAft>
                <a:spcPts val="0"/>
              </a:spcAft>
              <a:buClr>
                <a:schemeClr val="dk1"/>
              </a:buClr>
              <a:buSzPts val="1800"/>
              <a:buFont typeface="Arial"/>
              <a:buChar char="•"/>
            </a:pPr>
            <a:r>
              <a:rPr lang="en-GB"/>
              <a:t>Once again:</a:t>
            </a:r>
            <a:endParaRPr/>
          </a:p>
          <a:p>
            <a:pPr indent="-285750" lvl="1" marL="742950" rtl="0" algn="l">
              <a:lnSpc>
                <a:spcPct val="100000"/>
              </a:lnSpc>
              <a:spcBef>
                <a:spcPts val="320"/>
              </a:spcBef>
              <a:spcAft>
                <a:spcPts val="0"/>
              </a:spcAft>
              <a:buClr>
                <a:schemeClr val="dk1"/>
              </a:buClr>
              <a:buSzPts val="1600"/>
              <a:buChar char="•"/>
            </a:pPr>
            <a:r>
              <a:rPr b="0" lang="en-GB"/>
              <a:t>seq2seq outperforms AE</a:t>
            </a:r>
            <a:endParaRPr/>
          </a:p>
          <a:p>
            <a:pPr indent="-285750" lvl="1" marL="742950" rtl="0" algn="l">
              <a:lnSpc>
                <a:spcPct val="100000"/>
              </a:lnSpc>
              <a:spcBef>
                <a:spcPts val="320"/>
              </a:spcBef>
              <a:spcAft>
                <a:spcPts val="0"/>
              </a:spcAft>
              <a:buClr>
                <a:schemeClr val="dk1"/>
              </a:buClr>
              <a:buSzPts val="1600"/>
              <a:buChar char="•"/>
            </a:pPr>
            <a:r>
              <a:rPr b="0" lang="en-GB"/>
              <a:t>the time-aware variants manifest improvements over the ones that do not preserve time</a:t>
            </a:r>
            <a:endParaRPr/>
          </a:p>
          <a:p>
            <a:pPr indent="-342900" lvl="0" marL="342900" rtl="0" algn="l">
              <a:lnSpc>
                <a:spcPct val="100000"/>
              </a:lnSpc>
              <a:spcBef>
                <a:spcPts val="360"/>
              </a:spcBef>
              <a:spcAft>
                <a:spcPts val="0"/>
              </a:spcAft>
              <a:buClr>
                <a:schemeClr val="dk1"/>
              </a:buClr>
              <a:buSzPts val="1800"/>
              <a:buFont typeface="Arial"/>
              <a:buChar char="•"/>
            </a:pPr>
            <a:r>
              <a:rPr lang="en-GB"/>
              <a:t>ISA</a:t>
            </a:r>
            <a:r>
              <a:rPr b="0" lang="en-GB"/>
              <a:t> specifically exhibits considerable performance (the </a:t>
            </a:r>
            <a:r>
              <a:rPr lang="en-GB"/>
              <a:t>second-best </a:t>
            </a:r>
            <a:r>
              <a:rPr b="0" lang="en-GB"/>
              <a:t>performing)</a:t>
            </a:r>
            <a:endParaRPr/>
          </a:p>
          <a:p>
            <a:pPr indent="-342900" lvl="0" marL="342900" rtl="0" algn="l">
              <a:lnSpc>
                <a:spcPct val="100000"/>
              </a:lnSpc>
              <a:spcBef>
                <a:spcPts val="360"/>
              </a:spcBef>
              <a:spcAft>
                <a:spcPts val="0"/>
              </a:spcAft>
              <a:buClr>
                <a:schemeClr val="dk1"/>
              </a:buClr>
              <a:buSzPts val="1800"/>
              <a:buFont typeface="Arial"/>
              <a:buChar char="•"/>
            </a:pPr>
            <a:r>
              <a:rPr lang="en-GB"/>
              <a:t>TASA consistently outperforms other alternatives</a:t>
            </a:r>
            <a:r>
              <a:rPr b="0" lang="en-GB"/>
              <a:t> across all measures </a:t>
            </a:r>
            <a:endParaRPr/>
          </a:p>
          <a:p>
            <a:pPr indent="-342900" lvl="0" marL="342900" rtl="0" algn="l">
              <a:lnSpc>
                <a:spcPct val="100000"/>
              </a:lnSpc>
              <a:spcBef>
                <a:spcPts val="360"/>
              </a:spcBef>
              <a:spcAft>
                <a:spcPts val="0"/>
              </a:spcAft>
              <a:buClr>
                <a:schemeClr val="dk1"/>
              </a:buClr>
              <a:buSzPts val="1800"/>
              <a:buFont typeface="Arial"/>
              <a:buChar char="•"/>
            </a:pPr>
            <a:r>
              <a:rPr lang="en-GB"/>
              <a:t>Larger improvements </a:t>
            </a:r>
            <a:r>
              <a:rPr b="0" lang="en-GB"/>
              <a:t>than those on the VM data</a:t>
            </a:r>
            <a:endParaRPr b="0" sz="1400"/>
          </a:p>
        </p:txBody>
      </p:sp>
      <p:sp>
        <p:nvSpPr>
          <p:cNvPr id="314" name="Google Shape;314;g8aaea79ed3_0_829"/>
          <p:cNvSpPr txBox="1"/>
          <p:nvPr/>
        </p:nvSpPr>
        <p:spPr>
          <a:xfrm>
            <a:off x="1501617" y="1489965"/>
            <a:ext cx="61767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Reconstruction performance on the RecSys dataset.</a:t>
            </a:r>
            <a:endParaRPr b="0" i="0" sz="1800" u="none" cap="none" strike="noStrike">
              <a:solidFill>
                <a:schemeClr val="dk1"/>
              </a:solidFill>
              <a:latin typeface="Calibri"/>
              <a:ea typeface="Calibri"/>
              <a:cs typeface="Calibri"/>
              <a:sym typeface="Calibri"/>
            </a:endParaRPr>
          </a:p>
        </p:txBody>
      </p:sp>
      <p:pic>
        <p:nvPicPr>
          <p:cNvPr id="315" name="Google Shape;315;g8aaea79ed3_0_829"/>
          <p:cNvPicPr preferRelativeResize="0"/>
          <p:nvPr/>
        </p:nvPicPr>
        <p:blipFill rotWithShape="1">
          <a:blip r:embed="rId3">
            <a:alphaModFix/>
          </a:blip>
          <a:srcRect b="0" l="0" r="0" t="0"/>
          <a:stretch/>
        </p:blipFill>
        <p:spPr>
          <a:xfrm>
            <a:off x="1543184" y="1825867"/>
            <a:ext cx="6084871" cy="2057888"/>
          </a:xfrm>
          <a:prstGeom prst="rect">
            <a:avLst/>
          </a:prstGeom>
          <a:noFill/>
          <a:ln>
            <a:noFill/>
          </a:ln>
        </p:spPr>
      </p:pic>
      <p:sp>
        <p:nvSpPr>
          <p:cNvPr id="316" name="Google Shape;316;g8aaea79ed3_0_829"/>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7" name="Google Shape;317;g8aaea79ed3_0_829"/>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Results – Sequence Reconstruction</a:t>
            </a:r>
            <a:endParaRPr b="1" sz="2800"/>
          </a:p>
        </p:txBody>
      </p:sp>
      <p:pic>
        <p:nvPicPr>
          <p:cNvPr id="318" name="Google Shape;318;g8aaea79ed3_0_829"/>
          <p:cNvPicPr preferRelativeResize="0"/>
          <p:nvPr/>
        </p:nvPicPr>
        <p:blipFill rotWithShape="1">
          <a:blip r:embed="rId4">
            <a:alphaModFix/>
          </a:blip>
          <a:srcRect b="0" l="0" r="0" t="0"/>
          <a:stretch/>
        </p:blipFill>
        <p:spPr>
          <a:xfrm>
            <a:off x="6983550" y="201600"/>
            <a:ext cx="481676" cy="552005"/>
          </a:xfrm>
          <a:prstGeom prst="rect">
            <a:avLst/>
          </a:prstGeom>
          <a:noFill/>
          <a:ln>
            <a:noFill/>
          </a:ln>
        </p:spPr>
      </p:pic>
      <p:pic>
        <p:nvPicPr>
          <p:cNvPr id="319" name="Google Shape;319;g8aaea79ed3_0_829"/>
          <p:cNvPicPr preferRelativeResize="0"/>
          <p:nvPr/>
        </p:nvPicPr>
        <p:blipFill rotWithShape="1">
          <a:blip r:embed="rId5">
            <a:alphaModFix/>
          </a:blip>
          <a:srcRect b="0" l="0" r="0" t="0"/>
          <a:stretch/>
        </p:blipFill>
        <p:spPr>
          <a:xfrm>
            <a:off x="7542083" y="236229"/>
            <a:ext cx="1364067" cy="482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g8aaea79ed3_0_837"/>
          <p:cNvSpPr txBox="1"/>
          <p:nvPr>
            <p:ph idx="1" type="body"/>
          </p:nvPr>
        </p:nvSpPr>
        <p:spPr>
          <a:xfrm>
            <a:off x="219759" y="3378957"/>
            <a:ext cx="4910400" cy="30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GB" u="sng"/>
              <a:t>Proprietary VM dataset</a:t>
            </a:r>
            <a:endParaRPr u="sng"/>
          </a:p>
          <a:p>
            <a:pPr indent="-342900" lvl="0" marL="342900" rtl="0" algn="l">
              <a:lnSpc>
                <a:spcPct val="100000"/>
              </a:lnSpc>
              <a:spcBef>
                <a:spcPts val="310"/>
              </a:spcBef>
              <a:spcAft>
                <a:spcPts val="0"/>
              </a:spcAft>
              <a:buClr>
                <a:schemeClr val="dk1"/>
              </a:buClr>
              <a:buSzPts val="1550"/>
              <a:buFont typeface="Arial"/>
              <a:buChar char="•"/>
            </a:pPr>
            <a:r>
              <a:rPr b="0" lang="en-GB" sz="1550"/>
              <a:t>The </a:t>
            </a:r>
            <a:r>
              <a:rPr lang="en-GB" sz="1550"/>
              <a:t>demographic</a:t>
            </a:r>
            <a:r>
              <a:rPr b="0" lang="en-GB" sz="1550"/>
              <a:t> data is </a:t>
            </a:r>
            <a:r>
              <a:rPr lang="en-GB" sz="1550"/>
              <a:t>not sufficient</a:t>
            </a:r>
            <a:endParaRPr b="0"/>
          </a:p>
          <a:p>
            <a:pPr indent="-342900" lvl="0" marL="342900" rtl="0" algn="l">
              <a:lnSpc>
                <a:spcPct val="100000"/>
              </a:lnSpc>
              <a:spcBef>
                <a:spcPts val="310"/>
              </a:spcBef>
              <a:spcAft>
                <a:spcPts val="0"/>
              </a:spcAft>
              <a:buClr>
                <a:schemeClr val="dk1"/>
              </a:buClr>
              <a:buSzPts val="1550"/>
              <a:buFont typeface="Arial"/>
              <a:buChar char="•"/>
            </a:pPr>
            <a:r>
              <a:rPr lang="en-GB" sz="1550"/>
              <a:t>O</a:t>
            </a:r>
            <a:r>
              <a:rPr lang="en-GB" sz="1550"/>
              <a:t>ne-h</a:t>
            </a:r>
            <a:r>
              <a:rPr lang="en-GB" sz="1550"/>
              <a:t>ot LR </a:t>
            </a:r>
            <a:r>
              <a:rPr b="0" lang="en-GB" sz="1550"/>
              <a:t>slightly </a:t>
            </a:r>
            <a:r>
              <a:rPr lang="en-GB" sz="1550"/>
              <a:t>improves </a:t>
            </a:r>
            <a:r>
              <a:rPr b="0" lang="en-GB" sz="1550"/>
              <a:t>the</a:t>
            </a:r>
            <a:r>
              <a:rPr lang="en-GB" sz="1550"/>
              <a:t> baseline</a:t>
            </a:r>
            <a:endParaRPr/>
          </a:p>
          <a:p>
            <a:pPr indent="-342900" lvl="0" marL="342900" rtl="0" algn="l">
              <a:lnSpc>
                <a:spcPct val="100000"/>
              </a:lnSpc>
              <a:spcBef>
                <a:spcPts val="310"/>
              </a:spcBef>
              <a:spcAft>
                <a:spcPts val="0"/>
              </a:spcAft>
              <a:buClr>
                <a:schemeClr val="dk1"/>
              </a:buClr>
              <a:buSzPts val="1550"/>
              <a:buFont typeface="Arial"/>
              <a:buChar char="•"/>
            </a:pPr>
            <a:r>
              <a:rPr b="0" lang="en-GB" sz="1550"/>
              <a:t>With user </a:t>
            </a:r>
            <a:r>
              <a:rPr lang="en-GB" sz="1550"/>
              <a:t>embeddings + demographic </a:t>
            </a:r>
            <a:br>
              <a:rPr lang="en-GB" sz="1550"/>
            </a:br>
            <a:r>
              <a:rPr b="0" lang="en-GB" sz="1550"/>
              <a:t>features, TASA yields:</a:t>
            </a:r>
            <a:endParaRPr/>
          </a:p>
          <a:p>
            <a:pPr indent="-285750" lvl="1" marL="742950" rtl="0" algn="l">
              <a:lnSpc>
                <a:spcPct val="100000"/>
              </a:lnSpc>
              <a:spcBef>
                <a:spcPts val="310"/>
              </a:spcBef>
              <a:spcAft>
                <a:spcPts val="0"/>
              </a:spcAft>
              <a:buClr>
                <a:schemeClr val="dk1"/>
              </a:buClr>
              <a:buSzPts val="1550"/>
              <a:buFont typeface="Courier New"/>
              <a:buChar char="o"/>
            </a:pPr>
            <a:r>
              <a:rPr b="1" lang="en-GB" sz="1550"/>
              <a:t>&gt; 25%</a:t>
            </a:r>
            <a:r>
              <a:rPr lang="en-GB" sz="1550"/>
              <a:t> </a:t>
            </a:r>
            <a:r>
              <a:rPr b="0" lang="en-GB" sz="1550"/>
              <a:t>in AUC on </a:t>
            </a:r>
            <a:r>
              <a:rPr b="1" lang="en-GB" sz="1550"/>
              <a:t>Advertiser A</a:t>
            </a:r>
            <a:endParaRPr/>
          </a:p>
          <a:p>
            <a:pPr indent="-285750" lvl="1" marL="742950" rtl="0" algn="l">
              <a:lnSpc>
                <a:spcPct val="100000"/>
              </a:lnSpc>
              <a:spcBef>
                <a:spcPts val="310"/>
              </a:spcBef>
              <a:spcAft>
                <a:spcPts val="0"/>
              </a:spcAft>
              <a:buClr>
                <a:schemeClr val="dk1"/>
              </a:buClr>
              <a:buSzPts val="1550"/>
              <a:buFont typeface="Courier New"/>
              <a:buChar char="o"/>
            </a:pPr>
            <a:r>
              <a:rPr b="1" lang="en-GB" sz="1550"/>
              <a:t>&gt; 10% </a:t>
            </a:r>
            <a:r>
              <a:rPr b="0" lang="en-GB" sz="1550"/>
              <a:t>on </a:t>
            </a:r>
            <a:r>
              <a:rPr b="1" lang="en-GB" sz="1550"/>
              <a:t>Advertiser B</a:t>
            </a:r>
            <a:endParaRPr/>
          </a:p>
          <a:p>
            <a:pPr indent="-285750" lvl="1" marL="742950" rtl="0" algn="l">
              <a:lnSpc>
                <a:spcPct val="100000"/>
              </a:lnSpc>
              <a:spcBef>
                <a:spcPts val="310"/>
              </a:spcBef>
              <a:spcAft>
                <a:spcPts val="0"/>
              </a:spcAft>
              <a:buClr>
                <a:schemeClr val="dk1"/>
              </a:buClr>
              <a:buSzPts val="1550"/>
              <a:buFont typeface="Courier New"/>
              <a:buChar char="o"/>
            </a:pPr>
            <a:r>
              <a:rPr b="1" lang="en-GB" sz="1550"/>
              <a:t>&gt; 15% </a:t>
            </a:r>
            <a:r>
              <a:rPr b="0" lang="en-GB" sz="1550"/>
              <a:t>on </a:t>
            </a:r>
            <a:r>
              <a:rPr b="1" lang="en-GB" sz="1550"/>
              <a:t>Advertiser C</a:t>
            </a:r>
            <a:endParaRPr/>
          </a:p>
          <a:p>
            <a:pPr indent="0" lvl="1" marL="457200" rtl="0" algn="l">
              <a:lnSpc>
                <a:spcPct val="100000"/>
              </a:lnSpc>
              <a:spcBef>
                <a:spcPts val="220"/>
              </a:spcBef>
              <a:spcAft>
                <a:spcPts val="0"/>
              </a:spcAft>
              <a:buClr>
                <a:schemeClr val="dk1"/>
              </a:buClr>
              <a:buSzPts val="1100"/>
              <a:buNone/>
            </a:pPr>
            <a:r>
              <a:t/>
            </a:r>
            <a:endParaRPr b="1" sz="1100"/>
          </a:p>
          <a:p>
            <a:pPr indent="0" lvl="0" marL="0" rtl="0" algn="l">
              <a:lnSpc>
                <a:spcPct val="100000"/>
              </a:lnSpc>
              <a:spcBef>
                <a:spcPts val="260"/>
              </a:spcBef>
              <a:spcAft>
                <a:spcPts val="0"/>
              </a:spcAft>
              <a:buClr>
                <a:schemeClr val="dk1"/>
              </a:buClr>
              <a:buSzPts val="1300"/>
              <a:buNone/>
            </a:pPr>
            <a:r>
              <a:t/>
            </a:r>
            <a:endParaRPr b="0" sz="1300"/>
          </a:p>
          <a:p>
            <a:pPr indent="0" lvl="0" marL="0" rtl="0" algn="l">
              <a:lnSpc>
                <a:spcPct val="100000"/>
              </a:lnSpc>
              <a:spcBef>
                <a:spcPts val="260"/>
              </a:spcBef>
              <a:spcAft>
                <a:spcPts val="0"/>
              </a:spcAft>
              <a:buClr>
                <a:schemeClr val="dk1"/>
              </a:buClr>
              <a:buSzPts val="1300"/>
              <a:buNone/>
            </a:pPr>
            <a:r>
              <a:t/>
            </a:r>
            <a:endParaRPr b="0" sz="1300"/>
          </a:p>
          <a:p>
            <a:pPr indent="0" lvl="0" marL="0" rtl="0" algn="l">
              <a:lnSpc>
                <a:spcPct val="100000"/>
              </a:lnSpc>
              <a:spcBef>
                <a:spcPts val="260"/>
              </a:spcBef>
              <a:spcAft>
                <a:spcPts val="0"/>
              </a:spcAft>
              <a:buClr>
                <a:schemeClr val="dk1"/>
              </a:buClr>
              <a:buSzPts val="1300"/>
              <a:buNone/>
            </a:pPr>
            <a:r>
              <a:t/>
            </a:r>
            <a:endParaRPr b="0" sz="1300"/>
          </a:p>
        </p:txBody>
      </p:sp>
      <p:pic>
        <p:nvPicPr>
          <p:cNvPr id="325" name="Google Shape;325;g8aaea79ed3_0_837"/>
          <p:cNvPicPr preferRelativeResize="0"/>
          <p:nvPr/>
        </p:nvPicPr>
        <p:blipFill rotWithShape="1">
          <a:blip r:embed="rId3">
            <a:alphaModFix/>
          </a:blip>
          <a:srcRect b="0" l="0" r="0" t="0"/>
          <a:stretch/>
        </p:blipFill>
        <p:spPr>
          <a:xfrm>
            <a:off x="252145" y="2096079"/>
            <a:ext cx="8675721" cy="1100155"/>
          </a:xfrm>
          <a:prstGeom prst="rect">
            <a:avLst/>
          </a:prstGeom>
          <a:noFill/>
          <a:ln>
            <a:noFill/>
          </a:ln>
        </p:spPr>
      </p:pic>
      <p:sp>
        <p:nvSpPr>
          <p:cNvPr id="326" name="Google Shape;326;g8aaea79ed3_0_837"/>
          <p:cNvSpPr txBox="1"/>
          <p:nvPr/>
        </p:nvSpPr>
        <p:spPr>
          <a:xfrm>
            <a:off x="425917" y="1633165"/>
            <a:ext cx="80772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All LR models from the left section of the table are trained on user demographic features concatenated with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user embeddings. As for the right section of the table, the models are trained on one-hot encoded activities.</a:t>
            </a:r>
            <a:endParaRPr b="0" i="0" sz="1400" u="none" cap="none" strike="noStrike">
              <a:solidFill>
                <a:schemeClr val="dk1"/>
              </a:solidFill>
              <a:latin typeface="Calibri"/>
              <a:ea typeface="Calibri"/>
              <a:cs typeface="Calibri"/>
              <a:sym typeface="Calibri"/>
            </a:endParaRPr>
          </a:p>
        </p:txBody>
      </p:sp>
      <p:sp>
        <p:nvSpPr>
          <p:cNvPr id="327" name="Google Shape;327;g8aaea79ed3_0_837"/>
          <p:cNvSpPr/>
          <p:nvPr/>
        </p:nvSpPr>
        <p:spPr>
          <a:xfrm>
            <a:off x="252147" y="1024911"/>
            <a:ext cx="4446900" cy="5232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chemeClr val="dk1"/>
                </a:solidFill>
                <a:latin typeface="Calibri"/>
                <a:ea typeface="Calibri"/>
                <a:cs typeface="Calibri"/>
                <a:sym typeface="Calibri"/>
              </a:rPr>
              <a:t>Company baseline:</a:t>
            </a:r>
            <a:r>
              <a:rPr b="0" i="0" lang="en-GB" sz="1400" u="sng" cap="none" strike="noStrike">
                <a:solidFill>
                  <a:schemeClr val="dk1"/>
                </a:solidFill>
                <a:latin typeface="Calibri"/>
                <a:ea typeface="Calibri"/>
                <a:cs typeface="Calibri"/>
                <a:sym typeface="Calibri"/>
              </a:rPr>
              <a:t> uses user </a:t>
            </a:r>
            <a:r>
              <a:rPr b="1" i="0" lang="en-GB" sz="1400" u="sng" cap="none" strike="noStrike">
                <a:solidFill>
                  <a:schemeClr val="dk1"/>
                </a:solidFill>
                <a:latin typeface="Calibri"/>
                <a:ea typeface="Calibri"/>
                <a:cs typeface="Calibri"/>
                <a:sym typeface="Calibri"/>
              </a:rPr>
              <a:t>demographic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 The AUC lifts are computed with respect to this baseline.</a:t>
            </a:r>
            <a:endParaRPr b="0" i="0" sz="1400" u="none" cap="none" strike="noStrike">
              <a:solidFill>
                <a:schemeClr val="dk1"/>
              </a:solidFill>
              <a:latin typeface="Calibri"/>
              <a:ea typeface="Calibri"/>
              <a:cs typeface="Calibri"/>
              <a:sym typeface="Calibri"/>
            </a:endParaRPr>
          </a:p>
        </p:txBody>
      </p:sp>
      <p:sp>
        <p:nvSpPr>
          <p:cNvPr id="328" name="Google Shape;328;g8aaea79ed3_0_837"/>
          <p:cNvSpPr txBox="1"/>
          <p:nvPr/>
        </p:nvSpPr>
        <p:spPr>
          <a:xfrm>
            <a:off x="4036066" y="3694101"/>
            <a:ext cx="5319900" cy="2635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550"/>
              <a:buFont typeface="Arial"/>
              <a:buChar char="•"/>
            </a:pPr>
            <a:r>
              <a:rPr b="0" i="0" lang="en-GB" sz="1550" u="none" cap="none" strike="noStrike">
                <a:solidFill>
                  <a:schemeClr val="dk1"/>
                </a:solidFill>
                <a:latin typeface="Calibri"/>
                <a:ea typeface="Calibri"/>
                <a:cs typeface="Calibri"/>
                <a:sym typeface="Calibri"/>
              </a:rPr>
              <a:t>Although LR is a supervised model, when </a:t>
            </a:r>
            <a:r>
              <a:rPr b="1" i="0" lang="en-GB" sz="1550" u="none" cap="none" strike="noStrike">
                <a:solidFill>
                  <a:schemeClr val="dk1"/>
                </a:solidFill>
                <a:latin typeface="Calibri"/>
                <a:ea typeface="Calibri"/>
                <a:cs typeface="Calibri"/>
                <a:sym typeface="Calibri"/>
              </a:rPr>
              <a:t>trained on </a:t>
            </a:r>
            <a:br>
              <a:rPr b="1" i="0" lang="en-GB" sz="1550" u="none" cap="none" strike="noStrike">
                <a:solidFill>
                  <a:schemeClr val="dk1"/>
                </a:solidFill>
                <a:latin typeface="Calibri"/>
                <a:ea typeface="Calibri"/>
                <a:cs typeface="Calibri"/>
                <a:sym typeface="Calibri"/>
              </a:rPr>
            </a:br>
            <a:r>
              <a:rPr b="1" i="0" lang="en-GB" sz="1550" u="none" cap="none" strike="noStrike">
                <a:solidFill>
                  <a:schemeClr val="dk1"/>
                </a:solidFill>
                <a:latin typeface="Calibri"/>
                <a:ea typeface="Calibri"/>
                <a:cs typeface="Calibri"/>
                <a:sym typeface="Calibri"/>
              </a:rPr>
              <a:t>unsupervised embeddings</a:t>
            </a:r>
            <a:r>
              <a:rPr b="0" i="0" lang="en-GB" sz="1550" u="none" cap="none" strike="noStrike">
                <a:solidFill>
                  <a:schemeClr val="dk1"/>
                </a:solidFill>
                <a:latin typeface="Calibri"/>
                <a:ea typeface="Calibri"/>
                <a:cs typeface="Calibri"/>
                <a:sym typeface="Calibri"/>
              </a:rPr>
              <a:t>, it</a:t>
            </a:r>
            <a:r>
              <a:rPr b="1" i="0" lang="en-GB" sz="1550" u="none" cap="none" strike="noStrike">
                <a:solidFill>
                  <a:schemeClr val="dk1"/>
                </a:solidFill>
                <a:latin typeface="Calibri"/>
                <a:ea typeface="Calibri"/>
                <a:cs typeface="Calibri"/>
                <a:sym typeface="Calibri"/>
              </a:rPr>
              <a:t> </a:t>
            </a:r>
            <a:r>
              <a:rPr b="0" i="0" lang="en-GB" sz="1550" u="none" cap="none" strike="noStrike">
                <a:solidFill>
                  <a:schemeClr val="dk1"/>
                </a:solidFill>
                <a:latin typeface="Calibri"/>
                <a:ea typeface="Calibri"/>
                <a:cs typeface="Calibri"/>
                <a:sym typeface="Calibri"/>
              </a:rPr>
              <a:t>attains</a:t>
            </a:r>
            <a:r>
              <a:rPr b="1" i="0" lang="en-GB" sz="1550" u="none" cap="none" strike="noStrike">
                <a:solidFill>
                  <a:schemeClr val="dk1"/>
                </a:solidFill>
                <a:latin typeface="Calibri"/>
                <a:ea typeface="Calibri"/>
                <a:cs typeface="Calibri"/>
                <a:sym typeface="Calibri"/>
              </a:rPr>
              <a:t> greater performance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310"/>
              </a:spcBef>
              <a:spcAft>
                <a:spcPts val="0"/>
              </a:spcAft>
              <a:buClr>
                <a:schemeClr val="dk1"/>
              </a:buClr>
              <a:buSzPts val="1550"/>
              <a:buFont typeface="Arial"/>
              <a:buChar char="•"/>
            </a:pPr>
            <a:r>
              <a:rPr b="0" i="0" lang="en-GB" sz="1550" u="none" cap="none" strike="noStrike">
                <a:solidFill>
                  <a:schemeClr val="dk1"/>
                </a:solidFill>
                <a:latin typeface="Calibri"/>
                <a:ea typeface="Calibri"/>
                <a:cs typeface="Calibri"/>
                <a:sym typeface="Calibri"/>
              </a:rPr>
              <a:t>due to the sequential nature of the trails:</a:t>
            </a:r>
            <a:endParaRPr b="0" i="0" sz="1400" u="none" cap="none" strike="noStrike">
              <a:solidFill>
                <a:srgbClr val="000000"/>
              </a:solidFill>
              <a:latin typeface="Arial"/>
              <a:ea typeface="Arial"/>
              <a:cs typeface="Arial"/>
              <a:sym typeface="Arial"/>
            </a:endParaRPr>
          </a:p>
          <a:p>
            <a:pPr indent="-228600" lvl="2" marL="1143000" marR="0" rtl="0" algn="l">
              <a:lnSpc>
                <a:spcPct val="100000"/>
              </a:lnSpc>
              <a:spcBef>
                <a:spcPts val="310"/>
              </a:spcBef>
              <a:spcAft>
                <a:spcPts val="0"/>
              </a:spcAft>
              <a:buClr>
                <a:schemeClr val="dk1"/>
              </a:buClr>
              <a:buSzPts val="1550"/>
              <a:buFont typeface="Courier New"/>
              <a:buChar char="o"/>
            </a:pPr>
            <a:r>
              <a:rPr b="0" i="0" lang="en-GB" sz="1550" u="none" cap="none" strike="noStrike">
                <a:solidFill>
                  <a:schemeClr val="dk1"/>
                </a:solidFill>
                <a:latin typeface="Calibri"/>
                <a:ea typeface="Calibri"/>
                <a:cs typeface="Calibri"/>
                <a:sym typeface="Calibri"/>
              </a:rPr>
              <a:t>captured by the sequential variants</a:t>
            </a:r>
            <a:endParaRPr b="0" i="0" sz="1400" u="none" cap="none" strike="noStrike">
              <a:solidFill>
                <a:srgbClr val="000000"/>
              </a:solidFill>
              <a:latin typeface="Arial"/>
              <a:ea typeface="Arial"/>
              <a:cs typeface="Arial"/>
              <a:sym typeface="Arial"/>
            </a:endParaRPr>
          </a:p>
          <a:p>
            <a:pPr indent="-228600" lvl="2" marL="1143000" marR="0" rtl="0" algn="l">
              <a:lnSpc>
                <a:spcPct val="100000"/>
              </a:lnSpc>
              <a:spcBef>
                <a:spcPts val="310"/>
              </a:spcBef>
              <a:spcAft>
                <a:spcPts val="0"/>
              </a:spcAft>
              <a:buClr>
                <a:schemeClr val="dk1"/>
              </a:buClr>
              <a:buSzPts val="1550"/>
              <a:buFont typeface="Courier New"/>
              <a:buChar char="o"/>
            </a:pPr>
            <a:r>
              <a:rPr b="0" i="0" lang="en-GB" sz="1550" u="none" cap="none" strike="noStrike">
                <a:solidFill>
                  <a:schemeClr val="dk1"/>
                </a:solidFill>
                <a:latin typeface="Calibri"/>
                <a:ea typeface="Calibri"/>
                <a:cs typeface="Calibri"/>
                <a:sym typeface="Calibri"/>
              </a:rPr>
              <a:t>not by LR 1-hot</a:t>
            </a:r>
            <a:endParaRPr b="0" i="0" sz="1550" u="none" cap="none" strike="noStrike">
              <a:solidFill>
                <a:schemeClr val="dk1"/>
              </a:solidFill>
              <a:latin typeface="Calibri"/>
              <a:ea typeface="Calibri"/>
              <a:cs typeface="Calibri"/>
              <a:sym typeface="Calibri"/>
            </a:endParaRPr>
          </a:p>
          <a:p>
            <a:pPr indent="-342900" lvl="0" marL="342900" marR="0" rtl="0" algn="l">
              <a:lnSpc>
                <a:spcPct val="100000"/>
              </a:lnSpc>
              <a:spcBef>
                <a:spcPts val="310"/>
              </a:spcBef>
              <a:spcAft>
                <a:spcPts val="0"/>
              </a:spcAft>
              <a:buClr>
                <a:schemeClr val="dk1"/>
              </a:buClr>
              <a:buSzPts val="1550"/>
              <a:buFont typeface="Arial"/>
              <a:buChar char="•"/>
            </a:pPr>
            <a:r>
              <a:rPr b="1" i="0" lang="en-GB" sz="1550" u="none" cap="none" strike="noStrike">
                <a:solidFill>
                  <a:schemeClr val="dk1"/>
                </a:solidFill>
                <a:latin typeface="Calibri"/>
                <a:ea typeface="Calibri"/>
                <a:cs typeface="Calibri"/>
                <a:sym typeface="Calibri"/>
              </a:rPr>
              <a:t>LR</a:t>
            </a:r>
            <a:r>
              <a:rPr b="0" i="0" lang="en-GB" sz="1550" u="none" cap="none" strike="noStrike">
                <a:solidFill>
                  <a:schemeClr val="dk1"/>
                </a:solidFill>
                <a:latin typeface="Calibri"/>
                <a:ea typeface="Calibri"/>
                <a:cs typeface="Calibri"/>
                <a:sym typeface="Calibri"/>
              </a:rPr>
              <a:t> achieves its </a:t>
            </a:r>
            <a:r>
              <a:rPr b="1" i="0" lang="en-GB" sz="1550" u="none" cap="none" strike="noStrike">
                <a:solidFill>
                  <a:schemeClr val="dk1"/>
                </a:solidFill>
                <a:latin typeface="Calibri"/>
                <a:ea typeface="Calibri"/>
                <a:cs typeface="Calibri"/>
                <a:sym typeface="Calibri"/>
              </a:rPr>
              <a:t>highest performance: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310"/>
              </a:spcBef>
              <a:spcAft>
                <a:spcPts val="0"/>
              </a:spcAft>
              <a:buClr>
                <a:schemeClr val="dk1"/>
              </a:buClr>
              <a:buSzPts val="1550"/>
              <a:buFont typeface="Arial"/>
              <a:buChar char="•"/>
            </a:pPr>
            <a:r>
              <a:rPr b="0" i="0" lang="en-GB" sz="1550" u="none" cap="none" strike="noStrike">
                <a:solidFill>
                  <a:schemeClr val="dk1"/>
                </a:solidFill>
                <a:latin typeface="Calibri"/>
                <a:ea typeface="Calibri"/>
                <a:cs typeface="Calibri"/>
                <a:sym typeface="Calibri"/>
              </a:rPr>
              <a:t>When trained on </a:t>
            </a:r>
            <a:r>
              <a:rPr b="1" i="0" lang="en-GB" sz="1550" u="none" cap="none" strike="noStrike">
                <a:solidFill>
                  <a:schemeClr val="dk1"/>
                </a:solidFill>
                <a:latin typeface="Calibri"/>
                <a:ea typeface="Calibri"/>
                <a:cs typeface="Calibri"/>
                <a:sym typeface="Calibri"/>
              </a:rPr>
              <a:t>TASA’s user embeddings</a:t>
            </a:r>
            <a:endParaRPr b="1" i="0" sz="1550" u="none" cap="none" strike="noStrike">
              <a:solidFill>
                <a:schemeClr val="dk1"/>
              </a:solidFill>
              <a:latin typeface="Calibri"/>
              <a:ea typeface="Calibri"/>
              <a:cs typeface="Calibri"/>
              <a:sym typeface="Calibri"/>
            </a:endParaRPr>
          </a:p>
          <a:p>
            <a:pPr indent="-285750" lvl="1" marL="742950" marR="0" rtl="0" algn="l">
              <a:lnSpc>
                <a:spcPct val="100000"/>
              </a:lnSpc>
              <a:spcBef>
                <a:spcPts val="310"/>
              </a:spcBef>
              <a:spcAft>
                <a:spcPts val="0"/>
              </a:spcAft>
              <a:buClr>
                <a:schemeClr val="dk1"/>
              </a:buClr>
              <a:buSzPts val="1550"/>
              <a:buFont typeface="Arial"/>
              <a:buChar char="•"/>
            </a:pPr>
            <a:r>
              <a:rPr b="0" i="0" lang="en-GB" sz="1550" u="none" cap="none" strike="noStrike">
                <a:solidFill>
                  <a:schemeClr val="dk1"/>
                </a:solidFill>
                <a:latin typeface="Calibri"/>
                <a:ea typeface="Calibri"/>
                <a:cs typeface="Calibri"/>
                <a:sym typeface="Calibri"/>
              </a:rPr>
              <a:t>Even achieves </a:t>
            </a:r>
            <a:r>
              <a:rPr b="1" i="0" lang="en-GB" sz="1550" u="none" cap="none" strike="noStrike">
                <a:solidFill>
                  <a:schemeClr val="dk1"/>
                </a:solidFill>
                <a:latin typeface="Calibri"/>
                <a:ea typeface="Calibri"/>
                <a:cs typeface="Calibri"/>
                <a:sym typeface="Calibri"/>
              </a:rPr>
              <a:t>comparable performance </a:t>
            </a:r>
            <a:r>
              <a:rPr b="0" i="0" lang="en-GB" sz="1550" u="none" cap="none" strike="noStrike">
                <a:solidFill>
                  <a:schemeClr val="dk1"/>
                </a:solidFill>
                <a:latin typeface="Calibri"/>
                <a:ea typeface="Calibri"/>
                <a:cs typeface="Calibri"/>
                <a:sym typeface="Calibri"/>
              </a:rPr>
              <a:t>to </a:t>
            </a:r>
            <a:r>
              <a:rPr b="1" i="0" lang="en-GB" sz="1550" u="none" cap="none" strike="noStrike">
                <a:solidFill>
                  <a:schemeClr val="dk1"/>
                </a:solidFill>
                <a:latin typeface="Calibri"/>
                <a:ea typeface="Calibri"/>
                <a:cs typeface="Calibri"/>
                <a:sym typeface="Calibri"/>
              </a:rPr>
              <a:t>attRNN</a:t>
            </a:r>
            <a:endParaRPr b="1" i="0" sz="1550" u="none" cap="none" strike="noStrike">
              <a:solidFill>
                <a:schemeClr val="dk1"/>
              </a:solidFill>
              <a:latin typeface="Calibri"/>
              <a:ea typeface="Calibri"/>
              <a:cs typeface="Calibri"/>
              <a:sym typeface="Calibri"/>
            </a:endParaRPr>
          </a:p>
        </p:txBody>
      </p:sp>
      <p:sp>
        <p:nvSpPr>
          <p:cNvPr id="329" name="Google Shape;329;g8aaea79ed3_0_837"/>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g8aaea79ed3_0_837"/>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Results – Conversion Prediction</a:t>
            </a:r>
            <a:endParaRPr b="1" sz="2800"/>
          </a:p>
        </p:txBody>
      </p:sp>
      <p:pic>
        <p:nvPicPr>
          <p:cNvPr id="331" name="Google Shape;331;g8aaea79ed3_0_837"/>
          <p:cNvPicPr preferRelativeResize="0"/>
          <p:nvPr/>
        </p:nvPicPr>
        <p:blipFill rotWithShape="1">
          <a:blip r:embed="rId4">
            <a:alphaModFix/>
          </a:blip>
          <a:srcRect b="0" l="0" r="0" t="0"/>
          <a:stretch/>
        </p:blipFill>
        <p:spPr>
          <a:xfrm>
            <a:off x="6983550" y="201600"/>
            <a:ext cx="481676" cy="552005"/>
          </a:xfrm>
          <a:prstGeom prst="rect">
            <a:avLst/>
          </a:prstGeom>
          <a:noFill/>
          <a:ln>
            <a:noFill/>
          </a:ln>
        </p:spPr>
      </p:pic>
      <p:pic>
        <p:nvPicPr>
          <p:cNvPr id="332" name="Google Shape;332;g8aaea79ed3_0_837"/>
          <p:cNvPicPr preferRelativeResize="0"/>
          <p:nvPr/>
        </p:nvPicPr>
        <p:blipFill rotWithShape="1">
          <a:blip r:embed="rId5">
            <a:alphaModFix/>
          </a:blip>
          <a:srcRect b="0" l="0" r="0" t="0"/>
          <a:stretch/>
        </p:blipFill>
        <p:spPr>
          <a:xfrm>
            <a:off x="7542083" y="236229"/>
            <a:ext cx="1364067" cy="482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pic>
        <p:nvPicPr>
          <p:cNvPr id="337" name="Google Shape;337;g8aaea79ed3_0_847"/>
          <p:cNvPicPr preferRelativeResize="0"/>
          <p:nvPr/>
        </p:nvPicPr>
        <p:blipFill rotWithShape="1">
          <a:blip r:embed="rId3">
            <a:alphaModFix/>
          </a:blip>
          <a:srcRect b="0" l="0" r="0" t="0"/>
          <a:stretch/>
        </p:blipFill>
        <p:spPr>
          <a:xfrm>
            <a:off x="252147" y="2964606"/>
            <a:ext cx="8675722" cy="612240"/>
          </a:xfrm>
          <a:prstGeom prst="rect">
            <a:avLst/>
          </a:prstGeom>
          <a:noFill/>
          <a:ln>
            <a:noFill/>
          </a:ln>
        </p:spPr>
      </p:pic>
      <p:sp>
        <p:nvSpPr>
          <p:cNvPr id="338" name="Google Shape;338;g8aaea79ed3_0_847"/>
          <p:cNvSpPr txBox="1"/>
          <p:nvPr/>
        </p:nvSpPr>
        <p:spPr>
          <a:xfrm>
            <a:off x="1346299" y="2700666"/>
            <a:ext cx="64875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Predictive performance in terms of AUC on the (public) RecSys 2015 challenge dataset.</a:t>
            </a:r>
            <a:endParaRPr b="0" i="0" sz="1400" u="none" cap="none" strike="noStrike">
              <a:solidFill>
                <a:schemeClr val="dk1"/>
              </a:solidFill>
              <a:latin typeface="Calibri"/>
              <a:ea typeface="Calibri"/>
              <a:cs typeface="Calibri"/>
              <a:sym typeface="Calibri"/>
            </a:endParaRPr>
          </a:p>
        </p:txBody>
      </p:sp>
      <p:sp>
        <p:nvSpPr>
          <p:cNvPr id="339" name="Google Shape;339;g8aaea79ed3_0_847"/>
          <p:cNvSpPr txBox="1"/>
          <p:nvPr/>
        </p:nvSpPr>
        <p:spPr>
          <a:xfrm>
            <a:off x="252145" y="1107165"/>
            <a:ext cx="8815800" cy="154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en-GB" sz="2000" u="sng" cap="none" strike="noStrike">
                <a:solidFill>
                  <a:schemeClr val="dk1"/>
                </a:solidFill>
                <a:latin typeface="Calibri"/>
                <a:ea typeface="Calibri"/>
                <a:cs typeface="Calibri"/>
                <a:sym typeface="Calibri"/>
              </a:rPr>
              <a:t>Public RecSys dataset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LR(TASA) consistently outperforms the alternatives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Almost as good as attRNN</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36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Sequential and/or time-aware variants outperform the one-hot LR</a:t>
            </a:r>
            <a:endParaRPr b="0" i="0" sz="1800" u="none" cap="none" strike="noStrike">
              <a:solidFill>
                <a:schemeClr val="dk1"/>
              </a:solidFill>
              <a:latin typeface="Calibri"/>
              <a:ea typeface="Calibri"/>
              <a:cs typeface="Calibri"/>
              <a:sym typeface="Calibri"/>
            </a:endParaRPr>
          </a:p>
          <a:p>
            <a:pPr indent="-215900" lvl="0" marL="342900" marR="0" rtl="0" algn="l">
              <a:lnSpc>
                <a:spcPct val="10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340" name="Google Shape;340;g8aaea79ed3_0_847"/>
          <p:cNvSpPr txBox="1"/>
          <p:nvPr/>
        </p:nvSpPr>
        <p:spPr>
          <a:xfrm>
            <a:off x="252145" y="4158837"/>
            <a:ext cx="8502000" cy="186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1" lang="en-GB" sz="2000" u="none" cap="none" strike="noStrike">
                <a:solidFill>
                  <a:schemeClr val="dk1"/>
                </a:solidFill>
                <a:latin typeface="Calibri"/>
                <a:ea typeface="Calibri"/>
                <a:cs typeface="Calibri"/>
                <a:sym typeface="Calibri"/>
              </a:rPr>
              <a:t>Observations: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60"/>
              </a:spcBef>
              <a:spcAft>
                <a:spcPts val="0"/>
              </a:spcAft>
              <a:buClr>
                <a:schemeClr val="dk1"/>
              </a:buClr>
              <a:buSzPts val="1800"/>
              <a:buFont typeface="Arial"/>
              <a:buNone/>
            </a:pPr>
            <a:r>
              <a:rPr b="0" i="0" lang="en-GB" sz="1800" u="none" cap="none" strike="noStrike">
                <a:solidFill>
                  <a:schemeClr val="dk1"/>
                </a:solidFill>
                <a:latin typeface="Calibri"/>
                <a:ea typeface="Calibri"/>
                <a:cs typeface="Calibri"/>
                <a:sym typeface="Calibri"/>
              </a:rPr>
              <a:t>⇨ TASA can be trained offline once and readily applied across tasks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60"/>
              </a:spcBef>
              <a:spcAft>
                <a:spcPts val="0"/>
              </a:spcAft>
              <a:buClr>
                <a:schemeClr val="dk1"/>
              </a:buClr>
              <a:buSzPts val="1800"/>
              <a:buFont typeface="Arial"/>
              <a:buNone/>
            </a:pPr>
            <a:r>
              <a:rPr b="0" i="0" lang="en-GB" sz="1800" u="none" cap="none" strike="noStrike">
                <a:solidFill>
                  <a:schemeClr val="dk1"/>
                </a:solidFill>
                <a:latin typeface="Calibri"/>
                <a:ea typeface="Calibri"/>
                <a:cs typeface="Calibri"/>
                <a:sym typeface="Calibri"/>
              </a:rPr>
              <a:t>⇨ Allows for subsequently leveraging low-latency models to accommodate serving time</a:t>
            </a:r>
            <a:endParaRPr b="0" i="0" sz="1800" u="none" cap="none" strike="noStrike">
              <a:solidFill>
                <a:schemeClr val="dk1"/>
              </a:solidFill>
              <a:latin typeface="Calibri"/>
              <a:ea typeface="Calibri"/>
              <a:cs typeface="Calibri"/>
              <a:sym typeface="Calibri"/>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1" name="Google Shape;341;g8aaea79ed3_0_847"/>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2" name="Google Shape;342;g8aaea79ed3_0_847"/>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Results – Purchase Prediction</a:t>
            </a:r>
            <a:endParaRPr b="1" sz="2800"/>
          </a:p>
        </p:txBody>
      </p:sp>
      <p:pic>
        <p:nvPicPr>
          <p:cNvPr id="343" name="Google Shape;343;g8aaea79ed3_0_847"/>
          <p:cNvPicPr preferRelativeResize="0"/>
          <p:nvPr/>
        </p:nvPicPr>
        <p:blipFill rotWithShape="1">
          <a:blip r:embed="rId4">
            <a:alphaModFix/>
          </a:blip>
          <a:srcRect b="0" l="0" r="0" t="0"/>
          <a:stretch/>
        </p:blipFill>
        <p:spPr>
          <a:xfrm>
            <a:off x="6983550" y="201600"/>
            <a:ext cx="481676" cy="552005"/>
          </a:xfrm>
          <a:prstGeom prst="rect">
            <a:avLst/>
          </a:prstGeom>
          <a:noFill/>
          <a:ln>
            <a:noFill/>
          </a:ln>
        </p:spPr>
      </p:pic>
      <p:pic>
        <p:nvPicPr>
          <p:cNvPr id="344" name="Google Shape;344;g8aaea79ed3_0_847"/>
          <p:cNvPicPr preferRelativeResize="0"/>
          <p:nvPr/>
        </p:nvPicPr>
        <p:blipFill rotWithShape="1">
          <a:blip r:embed="rId5">
            <a:alphaModFix/>
          </a:blip>
          <a:srcRect b="0" l="0" r="0" t="0"/>
          <a:stretch/>
        </p:blipFill>
        <p:spPr>
          <a:xfrm>
            <a:off x="7542083" y="236229"/>
            <a:ext cx="1364067" cy="482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g8aaea79ed3_0_856"/>
          <p:cNvSpPr txBox="1"/>
          <p:nvPr/>
        </p:nvSpPr>
        <p:spPr>
          <a:xfrm>
            <a:off x="207676" y="1045800"/>
            <a:ext cx="4049400" cy="60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200"/>
              <a:buFont typeface="Calibri"/>
              <a:buNone/>
            </a:pPr>
            <a:r>
              <a:rPr b="1" i="0" lang="en-GB" sz="2200" u="none" cap="none" strike="noStrike">
                <a:solidFill>
                  <a:schemeClr val="dk1"/>
                </a:solidFill>
                <a:latin typeface="Calibri"/>
                <a:ea typeface="Calibri"/>
                <a:cs typeface="Calibri"/>
                <a:sym typeface="Calibri"/>
              </a:rPr>
              <a:t>A Bird’s-eye View</a:t>
            </a:r>
            <a:endParaRPr b="0" i="0" sz="1400" u="none" cap="none" strike="noStrike">
              <a:solidFill>
                <a:srgbClr val="000000"/>
              </a:solidFill>
              <a:latin typeface="Arial"/>
              <a:ea typeface="Arial"/>
              <a:cs typeface="Arial"/>
              <a:sym typeface="Arial"/>
            </a:endParaRPr>
          </a:p>
        </p:txBody>
      </p:sp>
      <p:pic>
        <p:nvPicPr>
          <p:cNvPr id="350" name="Google Shape;350;g8aaea79ed3_0_856"/>
          <p:cNvPicPr preferRelativeResize="0"/>
          <p:nvPr/>
        </p:nvPicPr>
        <p:blipFill rotWithShape="1">
          <a:blip r:embed="rId3">
            <a:alphaModFix/>
          </a:blip>
          <a:srcRect b="0" l="0" r="0" t="0"/>
          <a:stretch/>
        </p:blipFill>
        <p:spPr>
          <a:xfrm>
            <a:off x="203575" y="3078650"/>
            <a:ext cx="282050" cy="282050"/>
          </a:xfrm>
          <a:prstGeom prst="rect">
            <a:avLst/>
          </a:prstGeom>
          <a:noFill/>
          <a:ln>
            <a:noFill/>
          </a:ln>
        </p:spPr>
      </p:pic>
      <p:pic>
        <p:nvPicPr>
          <p:cNvPr id="351" name="Google Shape;351;g8aaea79ed3_0_856"/>
          <p:cNvPicPr preferRelativeResize="0"/>
          <p:nvPr/>
        </p:nvPicPr>
        <p:blipFill rotWithShape="1">
          <a:blip r:embed="rId4">
            <a:alphaModFix/>
          </a:blip>
          <a:srcRect b="0" l="0" r="0" t="0"/>
          <a:stretch/>
        </p:blipFill>
        <p:spPr>
          <a:xfrm>
            <a:off x="172400" y="2150000"/>
            <a:ext cx="317300" cy="316562"/>
          </a:xfrm>
          <a:prstGeom prst="rect">
            <a:avLst/>
          </a:prstGeom>
          <a:noFill/>
          <a:ln>
            <a:noFill/>
          </a:ln>
        </p:spPr>
      </p:pic>
      <p:pic>
        <p:nvPicPr>
          <p:cNvPr id="352" name="Google Shape;352;g8aaea79ed3_0_856"/>
          <p:cNvPicPr preferRelativeResize="0"/>
          <p:nvPr/>
        </p:nvPicPr>
        <p:blipFill rotWithShape="1">
          <a:blip r:embed="rId5">
            <a:alphaModFix/>
          </a:blip>
          <a:srcRect b="0" l="0" r="0" t="0"/>
          <a:stretch/>
        </p:blipFill>
        <p:spPr>
          <a:xfrm>
            <a:off x="207676" y="2671024"/>
            <a:ext cx="290200" cy="290200"/>
          </a:xfrm>
          <a:prstGeom prst="rect">
            <a:avLst/>
          </a:prstGeom>
          <a:noFill/>
          <a:ln>
            <a:noFill/>
          </a:ln>
        </p:spPr>
      </p:pic>
      <p:pic>
        <p:nvPicPr>
          <p:cNvPr id="353" name="Google Shape;353;g8aaea79ed3_0_856"/>
          <p:cNvPicPr preferRelativeResize="0"/>
          <p:nvPr/>
        </p:nvPicPr>
        <p:blipFill rotWithShape="1">
          <a:blip r:embed="rId6">
            <a:alphaModFix/>
          </a:blip>
          <a:srcRect b="0" l="0" r="0" t="0"/>
          <a:stretch/>
        </p:blipFill>
        <p:spPr>
          <a:xfrm>
            <a:off x="199500" y="1777125"/>
            <a:ext cx="290200" cy="290200"/>
          </a:xfrm>
          <a:prstGeom prst="rect">
            <a:avLst/>
          </a:prstGeom>
          <a:noFill/>
          <a:ln>
            <a:noFill/>
          </a:ln>
        </p:spPr>
      </p:pic>
      <p:grpSp>
        <p:nvGrpSpPr>
          <p:cNvPr id="354" name="Google Shape;354;g8aaea79ed3_0_856"/>
          <p:cNvGrpSpPr/>
          <p:nvPr/>
        </p:nvGrpSpPr>
        <p:grpSpPr>
          <a:xfrm>
            <a:off x="345550" y="1922225"/>
            <a:ext cx="2575676" cy="1297450"/>
            <a:chOff x="345550" y="1064974"/>
            <a:chExt cx="2575676" cy="1297450"/>
          </a:xfrm>
        </p:grpSpPr>
        <p:pic>
          <p:nvPicPr>
            <p:cNvPr id="355" name="Google Shape;355;g8aaea79ed3_0_856"/>
            <p:cNvPicPr preferRelativeResize="0"/>
            <p:nvPr/>
          </p:nvPicPr>
          <p:blipFill rotWithShape="1">
            <a:blip r:embed="rId7">
              <a:alphaModFix/>
            </a:blip>
            <a:srcRect b="0" l="0" r="0" t="0"/>
            <a:stretch/>
          </p:blipFill>
          <p:spPr>
            <a:xfrm>
              <a:off x="1172447" y="1567993"/>
              <a:ext cx="1733049" cy="255277"/>
            </a:xfrm>
            <a:prstGeom prst="rect">
              <a:avLst/>
            </a:prstGeom>
            <a:noFill/>
            <a:ln>
              <a:noFill/>
            </a:ln>
          </p:spPr>
        </p:pic>
        <p:sp>
          <p:nvSpPr>
            <p:cNvPr id="356" name="Google Shape;356;g8aaea79ed3_0_856"/>
            <p:cNvSpPr txBox="1"/>
            <p:nvPr/>
          </p:nvSpPr>
          <p:spPr>
            <a:xfrm>
              <a:off x="345550" y="1489399"/>
              <a:ext cx="744000" cy="45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1" lang="en-GB" sz="700" u="none" cap="none" strike="noStrike">
                  <a:solidFill>
                    <a:schemeClr val="dk1"/>
                  </a:solidFill>
                  <a:latin typeface="Roboto"/>
                  <a:ea typeface="Roboto"/>
                  <a:cs typeface="Roboto"/>
                  <a:sym typeface="Roboto"/>
                </a:rPr>
                <a:t>sequence generation</a:t>
              </a:r>
              <a:endParaRPr b="1" i="1" sz="700" u="none" cap="none" strike="noStrike">
                <a:solidFill>
                  <a:schemeClr val="dk1"/>
                </a:solidFill>
                <a:latin typeface="Roboto"/>
                <a:ea typeface="Roboto"/>
                <a:cs typeface="Roboto"/>
                <a:sym typeface="Roboto"/>
              </a:endParaRPr>
            </a:p>
          </p:txBody>
        </p:sp>
        <p:sp>
          <p:nvSpPr>
            <p:cNvPr id="357" name="Google Shape;357;g8aaea79ed3_0_856"/>
            <p:cNvSpPr txBox="1"/>
            <p:nvPr/>
          </p:nvSpPr>
          <p:spPr>
            <a:xfrm>
              <a:off x="1148526" y="1756379"/>
              <a:ext cx="1772700" cy="405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1" lang="en-GB" sz="800" u="none" cap="none" strike="noStrike">
                  <a:solidFill>
                    <a:schemeClr val="dk1"/>
                  </a:solidFill>
                  <a:latin typeface="Roboto"/>
                  <a:ea typeface="Roboto"/>
                  <a:cs typeface="Roboto"/>
                  <a:sym typeface="Roboto"/>
                </a:rPr>
                <a:t>user trail</a:t>
              </a:r>
              <a:endParaRPr b="1" i="1" sz="800" u="none" cap="none" strike="noStrike">
                <a:solidFill>
                  <a:schemeClr val="dk1"/>
                </a:solidFill>
                <a:latin typeface="Roboto"/>
                <a:ea typeface="Roboto"/>
                <a:cs typeface="Roboto"/>
                <a:sym typeface="Roboto"/>
              </a:endParaRPr>
            </a:p>
          </p:txBody>
        </p:sp>
        <p:cxnSp>
          <p:nvCxnSpPr>
            <p:cNvPr id="358" name="Google Shape;358;g8aaea79ed3_0_856"/>
            <p:cNvCxnSpPr>
              <a:stCxn id="353" idx="3"/>
            </p:cNvCxnSpPr>
            <p:nvPr/>
          </p:nvCxnSpPr>
          <p:spPr>
            <a:xfrm>
              <a:off x="489700" y="1064974"/>
              <a:ext cx="689100" cy="540000"/>
            </a:xfrm>
            <a:prstGeom prst="straightConnector1">
              <a:avLst/>
            </a:prstGeom>
            <a:noFill/>
            <a:ln cap="flat" cmpd="sng" w="9525">
              <a:solidFill>
                <a:srgbClr val="000000"/>
              </a:solidFill>
              <a:prstDash val="solid"/>
              <a:round/>
              <a:headEnd len="sm" w="sm" type="none"/>
              <a:tailEnd len="med" w="med" type="triangle"/>
            </a:ln>
          </p:spPr>
        </p:cxnSp>
        <p:cxnSp>
          <p:nvCxnSpPr>
            <p:cNvPr id="359" name="Google Shape;359;g8aaea79ed3_0_856"/>
            <p:cNvCxnSpPr>
              <a:stCxn id="351" idx="3"/>
            </p:cNvCxnSpPr>
            <p:nvPr/>
          </p:nvCxnSpPr>
          <p:spPr>
            <a:xfrm>
              <a:off x="489700" y="1451030"/>
              <a:ext cx="673500" cy="199200"/>
            </a:xfrm>
            <a:prstGeom prst="straightConnector1">
              <a:avLst/>
            </a:prstGeom>
            <a:noFill/>
            <a:ln cap="flat" cmpd="sng" w="9525">
              <a:solidFill>
                <a:srgbClr val="000000"/>
              </a:solidFill>
              <a:prstDash val="solid"/>
              <a:round/>
              <a:headEnd len="sm" w="sm" type="none"/>
              <a:tailEnd len="med" w="med" type="triangle"/>
            </a:ln>
          </p:spPr>
        </p:cxnSp>
        <p:cxnSp>
          <p:nvCxnSpPr>
            <p:cNvPr id="360" name="Google Shape;360;g8aaea79ed3_0_856"/>
            <p:cNvCxnSpPr>
              <a:stCxn id="352" idx="3"/>
            </p:cNvCxnSpPr>
            <p:nvPr/>
          </p:nvCxnSpPr>
          <p:spPr>
            <a:xfrm flipH="1" rot="10800000">
              <a:off x="497876" y="1733573"/>
              <a:ext cx="663000" cy="225300"/>
            </a:xfrm>
            <a:prstGeom prst="straightConnector1">
              <a:avLst/>
            </a:prstGeom>
            <a:noFill/>
            <a:ln cap="flat" cmpd="sng" w="9525">
              <a:solidFill>
                <a:srgbClr val="000000"/>
              </a:solidFill>
              <a:prstDash val="solid"/>
              <a:round/>
              <a:headEnd len="sm" w="sm" type="none"/>
              <a:tailEnd len="med" w="med" type="triangle"/>
            </a:ln>
          </p:spPr>
        </p:cxnSp>
        <p:cxnSp>
          <p:nvCxnSpPr>
            <p:cNvPr id="361" name="Google Shape;361;g8aaea79ed3_0_856"/>
            <p:cNvCxnSpPr>
              <a:stCxn id="350" idx="3"/>
            </p:cNvCxnSpPr>
            <p:nvPr/>
          </p:nvCxnSpPr>
          <p:spPr>
            <a:xfrm flipH="1" rot="10800000">
              <a:off x="485625" y="1770524"/>
              <a:ext cx="683400" cy="591900"/>
            </a:xfrm>
            <a:prstGeom prst="straightConnector1">
              <a:avLst/>
            </a:prstGeom>
            <a:noFill/>
            <a:ln cap="flat" cmpd="sng" w="9525">
              <a:solidFill>
                <a:srgbClr val="000000"/>
              </a:solidFill>
              <a:prstDash val="solid"/>
              <a:round/>
              <a:headEnd len="sm" w="sm" type="none"/>
              <a:tailEnd len="med" w="med" type="triangle"/>
            </a:ln>
          </p:spPr>
        </p:cxnSp>
      </p:grpSp>
      <p:grpSp>
        <p:nvGrpSpPr>
          <p:cNvPr id="362" name="Google Shape;362;g8aaea79ed3_0_856"/>
          <p:cNvGrpSpPr/>
          <p:nvPr/>
        </p:nvGrpSpPr>
        <p:grpSpPr>
          <a:xfrm>
            <a:off x="4692897" y="2150000"/>
            <a:ext cx="1565828" cy="1372524"/>
            <a:chOff x="4692897" y="1292749"/>
            <a:chExt cx="1565828" cy="1372524"/>
          </a:xfrm>
        </p:grpSpPr>
        <p:sp>
          <p:nvSpPr>
            <p:cNvPr id="363" name="Google Shape;363;g8aaea79ed3_0_856"/>
            <p:cNvSpPr/>
            <p:nvPr/>
          </p:nvSpPr>
          <p:spPr>
            <a:xfrm>
              <a:off x="4692897" y="1599746"/>
              <a:ext cx="907800" cy="191700"/>
            </a:xfrm>
            <a:prstGeom prst="rightArrow">
              <a:avLst>
                <a:gd fmla="val 50000" name="adj1"/>
                <a:gd fmla="val 50000" name="adj2"/>
              </a:avLst>
            </a:prstGeom>
            <a:solidFill>
              <a:srgbClr val="EFEFE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output</a:t>
              </a:r>
              <a:endParaRPr b="0" i="0" sz="800" u="none" cap="none" strike="noStrike">
                <a:solidFill>
                  <a:schemeClr val="dk1"/>
                </a:solidFill>
                <a:latin typeface="Roboto"/>
                <a:ea typeface="Roboto"/>
                <a:cs typeface="Roboto"/>
                <a:sym typeface="Roboto"/>
              </a:endParaRPr>
            </a:p>
          </p:txBody>
        </p:sp>
        <p:sp>
          <p:nvSpPr>
            <p:cNvPr id="364" name="Google Shape;364;g8aaea79ed3_0_856"/>
            <p:cNvSpPr txBox="1"/>
            <p:nvPr/>
          </p:nvSpPr>
          <p:spPr>
            <a:xfrm>
              <a:off x="5201225" y="2059573"/>
              <a:ext cx="1057500" cy="60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1" lang="en-GB" sz="800" u="none" cap="none" strike="noStrike">
                  <a:solidFill>
                    <a:schemeClr val="dk1"/>
                  </a:solidFill>
                  <a:latin typeface="Roboto"/>
                  <a:ea typeface="Roboto"/>
                  <a:cs typeface="Roboto"/>
                  <a:sym typeface="Roboto"/>
                </a:rPr>
                <a:t>user</a:t>
              </a:r>
              <a:br>
                <a:rPr b="1" i="1" lang="en-GB" sz="800" u="none" cap="none" strike="noStrike">
                  <a:solidFill>
                    <a:schemeClr val="dk1"/>
                  </a:solidFill>
                  <a:latin typeface="Roboto"/>
                  <a:ea typeface="Roboto"/>
                  <a:cs typeface="Roboto"/>
                  <a:sym typeface="Roboto"/>
                </a:rPr>
              </a:br>
              <a:r>
                <a:rPr b="1" i="1" lang="en-GB" sz="800" u="none" cap="none" strike="noStrike">
                  <a:solidFill>
                    <a:schemeClr val="dk1"/>
                  </a:solidFill>
                  <a:latin typeface="Roboto"/>
                  <a:ea typeface="Roboto"/>
                  <a:cs typeface="Roboto"/>
                  <a:sym typeface="Roboto"/>
                </a:rPr>
                <a:t>embedding</a:t>
              </a:r>
              <a:endParaRPr b="1" i="1" sz="800" u="none" cap="none" strike="noStrike">
                <a:solidFill>
                  <a:schemeClr val="dk1"/>
                </a:solidFill>
                <a:latin typeface="Roboto"/>
                <a:ea typeface="Roboto"/>
                <a:cs typeface="Roboto"/>
                <a:sym typeface="Roboto"/>
              </a:endParaRPr>
            </a:p>
          </p:txBody>
        </p:sp>
        <p:pic>
          <p:nvPicPr>
            <p:cNvPr id="365" name="Google Shape;365;g8aaea79ed3_0_856"/>
            <p:cNvPicPr preferRelativeResize="0"/>
            <p:nvPr/>
          </p:nvPicPr>
          <p:blipFill rotWithShape="1">
            <a:blip r:embed="rId8">
              <a:alphaModFix/>
            </a:blip>
            <a:srcRect b="0" l="0" r="0" t="0"/>
            <a:stretch/>
          </p:blipFill>
          <p:spPr>
            <a:xfrm>
              <a:off x="5672528" y="1292749"/>
              <a:ext cx="93137" cy="812935"/>
            </a:xfrm>
            <a:prstGeom prst="rect">
              <a:avLst/>
            </a:prstGeom>
            <a:noFill/>
            <a:ln>
              <a:noFill/>
            </a:ln>
          </p:spPr>
        </p:pic>
      </p:grpSp>
      <p:sp>
        <p:nvSpPr>
          <p:cNvPr id="366" name="Google Shape;366;g8aaea79ed3_0_856"/>
          <p:cNvSpPr/>
          <p:nvPr/>
        </p:nvSpPr>
        <p:spPr>
          <a:xfrm rot="-5400000">
            <a:off x="-659475" y="2478199"/>
            <a:ext cx="1551900" cy="149700"/>
          </a:xfrm>
          <a:prstGeom prst="roundRect">
            <a:avLst>
              <a:gd fmla="val 16667" name="adj"/>
            </a:avLst>
          </a:prstGeom>
          <a:solidFill>
            <a:srgbClr val="EFEFE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Roboto"/>
                <a:ea typeface="Roboto"/>
                <a:cs typeface="Roboto"/>
                <a:sym typeface="Roboto"/>
              </a:rPr>
              <a:t>Data Sources</a:t>
            </a:r>
            <a:endParaRPr b="1" i="0" sz="1200" u="none" cap="none" strike="noStrike">
              <a:solidFill>
                <a:schemeClr val="dk1"/>
              </a:solidFill>
              <a:latin typeface="Roboto"/>
              <a:ea typeface="Roboto"/>
              <a:cs typeface="Roboto"/>
              <a:sym typeface="Roboto"/>
            </a:endParaRPr>
          </a:p>
        </p:txBody>
      </p:sp>
      <p:pic>
        <p:nvPicPr>
          <p:cNvPr id="367" name="Google Shape;367;g8aaea79ed3_0_856"/>
          <p:cNvPicPr preferRelativeResize="0"/>
          <p:nvPr/>
        </p:nvPicPr>
        <p:blipFill rotWithShape="1">
          <a:blip r:embed="rId9">
            <a:alphaModFix/>
          </a:blip>
          <a:srcRect b="0" l="0" r="0" t="0"/>
          <a:stretch/>
        </p:blipFill>
        <p:spPr>
          <a:xfrm>
            <a:off x="293495" y="5262039"/>
            <a:ext cx="1733006" cy="236635"/>
          </a:xfrm>
          <a:prstGeom prst="rect">
            <a:avLst/>
          </a:prstGeom>
          <a:noFill/>
          <a:ln>
            <a:noFill/>
          </a:ln>
        </p:spPr>
      </p:pic>
      <p:grpSp>
        <p:nvGrpSpPr>
          <p:cNvPr id="368" name="Google Shape;368;g8aaea79ed3_0_856"/>
          <p:cNvGrpSpPr/>
          <p:nvPr/>
        </p:nvGrpSpPr>
        <p:grpSpPr>
          <a:xfrm>
            <a:off x="235342" y="2329624"/>
            <a:ext cx="4425975" cy="2497452"/>
            <a:chOff x="235341" y="1472374"/>
            <a:chExt cx="4425975" cy="2497452"/>
          </a:xfrm>
        </p:grpSpPr>
        <p:cxnSp>
          <p:nvCxnSpPr>
            <p:cNvPr id="369" name="Google Shape;369;g8aaea79ed3_0_856"/>
            <p:cNvCxnSpPr/>
            <p:nvPr/>
          </p:nvCxnSpPr>
          <p:spPr>
            <a:xfrm flipH="1">
              <a:off x="238611" y="1472374"/>
              <a:ext cx="3596400" cy="1222800"/>
            </a:xfrm>
            <a:prstGeom prst="straightConnector1">
              <a:avLst/>
            </a:prstGeom>
            <a:noFill/>
            <a:ln cap="flat" cmpd="sng" w="9525">
              <a:solidFill>
                <a:schemeClr val="dk2"/>
              </a:solidFill>
              <a:prstDash val="dash"/>
              <a:round/>
              <a:headEnd len="sm" w="sm" type="none"/>
              <a:tailEnd len="sm" w="sm" type="none"/>
            </a:ln>
          </p:spPr>
        </p:cxnSp>
        <p:cxnSp>
          <p:nvCxnSpPr>
            <p:cNvPr id="370" name="Google Shape;370;g8aaea79ed3_0_856"/>
            <p:cNvCxnSpPr/>
            <p:nvPr/>
          </p:nvCxnSpPr>
          <p:spPr>
            <a:xfrm flipH="1">
              <a:off x="4328016" y="1925946"/>
              <a:ext cx="333300" cy="2042700"/>
            </a:xfrm>
            <a:prstGeom prst="straightConnector1">
              <a:avLst/>
            </a:prstGeom>
            <a:noFill/>
            <a:ln cap="flat" cmpd="sng" w="9525">
              <a:solidFill>
                <a:schemeClr val="dk2"/>
              </a:solidFill>
              <a:prstDash val="dash"/>
              <a:round/>
              <a:headEnd len="sm" w="sm" type="none"/>
              <a:tailEnd len="sm" w="sm" type="none"/>
            </a:ln>
          </p:spPr>
        </p:cxnSp>
        <p:cxnSp>
          <p:nvCxnSpPr>
            <p:cNvPr id="371" name="Google Shape;371;g8aaea79ed3_0_856"/>
            <p:cNvCxnSpPr/>
            <p:nvPr/>
          </p:nvCxnSpPr>
          <p:spPr>
            <a:xfrm flipH="1">
              <a:off x="4328616" y="1473938"/>
              <a:ext cx="332700" cy="1222500"/>
            </a:xfrm>
            <a:prstGeom prst="straightConnector1">
              <a:avLst/>
            </a:prstGeom>
            <a:noFill/>
            <a:ln cap="flat" cmpd="sng" w="9525">
              <a:solidFill>
                <a:schemeClr val="dk2"/>
              </a:solidFill>
              <a:prstDash val="dash"/>
              <a:round/>
              <a:headEnd len="sm" w="sm" type="none"/>
              <a:tailEnd len="sm" w="sm" type="none"/>
            </a:ln>
          </p:spPr>
        </p:cxnSp>
        <p:cxnSp>
          <p:nvCxnSpPr>
            <p:cNvPr id="372" name="Google Shape;372;g8aaea79ed3_0_856"/>
            <p:cNvCxnSpPr/>
            <p:nvPr/>
          </p:nvCxnSpPr>
          <p:spPr>
            <a:xfrm flipH="1">
              <a:off x="237293" y="1925946"/>
              <a:ext cx="3598500" cy="2042700"/>
            </a:xfrm>
            <a:prstGeom prst="straightConnector1">
              <a:avLst/>
            </a:prstGeom>
            <a:noFill/>
            <a:ln cap="flat" cmpd="sng" w="9525">
              <a:solidFill>
                <a:schemeClr val="dk2"/>
              </a:solidFill>
              <a:prstDash val="dash"/>
              <a:round/>
              <a:headEnd len="sm" w="sm" type="none"/>
              <a:tailEnd len="sm" w="sm" type="none"/>
            </a:ln>
          </p:spPr>
        </p:cxnSp>
        <p:grpSp>
          <p:nvGrpSpPr>
            <p:cNvPr id="373" name="Google Shape;373;g8aaea79ed3_0_856"/>
            <p:cNvGrpSpPr/>
            <p:nvPr/>
          </p:nvGrpSpPr>
          <p:grpSpPr>
            <a:xfrm>
              <a:off x="235341" y="2695187"/>
              <a:ext cx="4093032" cy="1274639"/>
              <a:chOff x="80250" y="2811600"/>
              <a:chExt cx="5365800" cy="1671000"/>
            </a:xfrm>
          </p:grpSpPr>
          <p:sp>
            <p:nvSpPr>
              <p:cNvPr id="374" name="Google Shape;374;g8aaea79ed3_0_856"/>
              <p:cNvSpPr/>
              <p:nvPr/>
            </p:nvSpPr>
            <p:spPr>
              <a:xfrm>
                <a:off x="80250" y="2811600"/>
                <a:ext cx="5365800" cy="1671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75" name="Google Shape;375;g8aaea79ed3_0_856"/>
              <p:cNvGrpSpPr/>
              <p:nvPr/>
            </p:nvGrpSpPr>
            <p:grpSpPr>
              <a:xfrm>
                <a:off x="171653" y="2892940"/>
                <a:ext cx="5146751" cy="1533563"/>
                <a:chOff x="171650" y="2720950"/>
                <a:chExt cx="5723700" cy="1705475"/>
              </a:xfrm>
            </p:grpSpPr>
            <p:pic>
              <p:nvPicPr>
                <p:cNvPr id="376" name="Google Shape;376;g8aaea79ed3_0_856"/>
                <p:cNvPicPr preferRelativeResize="0"/>
                <p:nvPr/>
              </p:nvPicPr>
              <p:blipFill rotWithShape="1">
                <a:blip r:embed="rId10">
                  <a:alphaModFix/>
                </a:blip>
                <a:srcRect b="11885" l="0" r="50482" t="39456"/>
                <a:stretch/>
              </p:blipFill>
              <p:spPr>
                <a:xfrm>
                  <a:off x="171650" y="3249727"/>
                  <a:ext cx="2689682" cy="965837"/>
                </a:xfrm>
                <a:prstGeom prst="rect">
                  <a:avLst/>
                </a:prstGeom>
                <a:noFill/>
                <a:ln>
                  <a:noFill/>
                </a:ln>
              </p:spPr>
            </p:pic>
            <p:pic>
              <p:nvPicPr>
                <p:cNvPr id="377" name="Google Shape;377;g8aaea79ed3_0_856"/>
                <p:cNvPicPr preferRelativeResize="0"/>
                <p:nvPr/>
              </p:nvPicPr>
              <p:blipFill rotWithShape="1">
                <a:blip r:embed="rId7">
                  <a:alphaModFix/>
                </a:blip>
                <a:srcRect b="0" l="0" r="0" t="0"/>
                <a:stretch/>
              </p:blipFill>
              <p:spPr>
                <a:xfrm>
                  <a:off x="807349" y="4177849"/>
                  <a:ext cx="1687546" cy="248576"/>
                </a:xfrm>
                <a:prstGeom prst="rect">
                  <a:avLst/>
                </a:prstGeom>
                <a:noFill/>
                <a:ln>
                  <a:noFill/>
                </a:ln>
              </p:spPr>
            </p:pic>
            <p:pic>
              <p:nvPicPr>
                <p:cNvPr id="378" name="Google Shape;378;g8aaea79ed3_0_856"/>
                <p:cNvPicPr preferRelativeResize="0"/>
                <p:nvPr/>
              </p:nvPicPr>
              <p:blipFill rotWithShape="1">
                <a:blip r:embed="rId8">
                  <a:alphaModFix/>
                </a:blip>
                <a:srcRect b="0" l="0" r="0" t="0"/>
                <a:stretch/>
              </p:blipFill>
              <p:spPr>
                <a:xfrm>
                  <a:off x="3029138" y="3111525"/>
                  <a:ext cx="90686" cy="791626"/>
                </a:xfrm>
                <a:prstGeom prst="rect">
                  <a:avLst/>
                </a:prstGeom>
                <a:noFill/>
                <a:ln>
                  <a:noFill/>
                </a:ln>
              </p:spPr>
            </p:pic>
            <p:pic>
              <p:nvPicPr>
                <p:cNvPr id="379" name="Google Shape;379;g8aaea79ed3_0_856"/>
                <p:cNvPicPr preferRelativeResize="0"/>
                <p:nvPr/>
              </p:nvPicPr>
              <p:blipFill rotWithShape="1">
                <a:blip r:embed="rId10">
                  <a:alphaModFix/>
                </a:blip>
                <a:srcRect b="34109" l="51992" r="0" t="12619"/>
                <a:stretch/>
              </p:blipFill>
              <p:spPr>
                <a:xfrm>
                  <a:off x="3287654" y="2720950"/>
                  <a:ext cx="2607696" cy="1057535"/>
                </a:xfrm>
                <a:prstGeom prst="rect">
                  <a:avLst/>
                </a:prstGeom>
                <a:noFill/>
                <a:ln>
                  <a:noFill/>
                </a:ln>
              </p:spPr>
            </p:pic>
            <p:sp>
              <p:nvSpPr>
                <p:cNvPr id="380" name="Google Shape;380;g8aaea79ed3_0_856"/>
                <p:cNvSpPr txBox="1"/>
                <p:nvPr/>
              </p:nvSpPr>
              <p:spPr>
                <a:xfrm>
                  <a:off x="2470438" y="3811037"/>
                  <a:ext cx="1208100" cy="43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1" i="0" lang="en-GB" sz="600" u="none" cap="none" strike="noStrike">
                      <a:solidFill>
                        <a:schemeClr val="dk1"/>
                      </a:solidFill>
                      <a:latin typeface="Roboto"/>
                      <a:ea typeface="Roboto"/>
                      <a:cs typeface="Roboto"/>
                      <a:sym typeface="Roboto"/>
                    </a:rPr>
                    <a:t>Encoded</a:t>
                  </a:r>
                  <a:br>
                    <a:rPr b="1" i="0" lang="en-GB" sz="600" u="none" cap="none" strike="noStrike">
                      <a:solidFill>
                        <a:schemeClr val="dk1"/>
                      </a:solidFill>
                      <a:latin typeface="Roboto"/>
                      <a:ea typeface="Roboto"/>
                      <a:cs typeface="Roboto"/>
                      <a:sym typeface="Roboto"/>
                    </a:rPr>
                  </a:br>
                  <a:r>
                    <a:rPr b="1" i="0" lang="en-GB" sz="600" u="none" cap="none" strike="noStrike">
                      <a:solidFill>
                        <a:schemeClr val="dk1"/>
                      </a:solidFill>
                      <a:latin typeface="Roboto"/>
                      <a:ea typeface="Roboto"/>
                      <a:cs typeface="Roboto"/>
                      <a:sym typeface="Roboto"/>
                    </a:rPr>
                    <a:t>representation</a:t>
                  </a:r>
                  <a:endParaRPr b="1" i="0" sz="600" u="none" cap="none" strike="noStrike">
                    <a:solidFill>
                      <a:schemeClr val="dk1"/>
                    </a:solidFill>
                    <a:latin typeface="Roboto"/>
                    <a:ea typeface="Roboto"/>
                    <a:cs typeface="Roboto"/>
                    <a:sym typeface="Roboto"/>
                  </a:endParaRPr>
                </a:p>
              </p:txBody>
            </p:sp>
          </p:grpSp>
        </p:grpSp>
      </p:grpSp>
      <p:grpSp>
        <p:nvGrpSpPr>
          <p:cNvPr id="381" name="Google Shape;381;g8aaea79ed3_0_856"/>
          <p:cNvGrpSpPr/>
          <p:nvPr/>
        </p:nvGrpSpPr>
        <p:grpSpPr>
          <a:xfrm>
            <a:off x="2079415" y="4272834"/>
            <a:ext cx="3264098" cy="1338000"/>
            <a:chOff x="2079415" y="3415584"/>
            <a:chExt cx="3264098" cy="1338000"/>
          </a:xfrm>
        </p:grpSpPr>
        <p:sp>
          <p:nvSpPr>
            <p:cNvPr id="382" name="Google Shape;382;g8aaea79ed3_0_856"/>
            <p:cNvSpPr/>
            <p:nvPr/>
          </p:nvSpPr>
          <p:spPr>
            <a:xfrm>
              <a:off x="2079415" y="4427224"/>
              <a:ext cx="1676400" cy="191700"/>
            </a:xfrm>
            <a:prstGeom prst="rightArrow">
              <a:avLst>
                <a:gd fmla="val 50000" name="adj1"/>
                <a:gd fmla="val 50000" name="adj2"/>
              </a:avLst>
            </a:prstGeom>
            <a:solidFill>
              <a:srgbClr val="EFEFE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incoming sequence of activities</a:t>
              </a:r>
              <a:endParaRPr b="0" i="0" sz="800" u="none" cap="none" strike="noStrike">
                <a:solidFill>
                  <a:schemeClr val="dk1"/>
                </a:solidFill>
                <a:latin typeface="Roboto"/>
                <a:ea typeface="Roboto"/>
                <a:cs typeface="Roboto"/>
                <a:sym typeface="Roboto"/>
              </a:endParaRPr>
            </a:p>
          </p:txBody>
        </p:sp>
        <p:sp>
          <p:nvSpPr>
            <p:cNvPr id="383" name="Google Shape;383;g8aaea79ed3_0_856"/>
            <p:cNvSpPr/>
            <p:nvPr/>
          </p:nvSpPr>
          <p:spPr>
            <a:xfrm>
              <a:off x="3775863" y="4299684"/>
              <a:ext cx="828300" cy="453900"/>
            </a:xfrm>
            <a:prstGeom prst="rect">
              <a:avLst/>
            </a:prstGeom>
            <a:solidFill>
              <a:srgbClr val="EFEFE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Roboto"/>
                  <a:ea typeface="Roboto"/>
                  <a:cs typeface="Roboto"/>
                  <a:sym typeface="Roboto"/>
                </a:rPr>
                <a:t>Apply</a:t>
              </a:r>
              <a:br>
                <a:rPr b="1" i="0" lang="en-GB" sz="1200" u="none" cap="none" strike="noStrike">
                  <a:solidFill>
                    <a:schemeClr val="dk1"/>
                  </a:solidFill>
                  <a:latin typeface="Roboto"/>
                  <a:ea typeface="Roboto"/>
                  <a:cs typeface="Roboto"/>
                  <a:sym typeface="Roboto"/>
                </a:rPr>
              </a:br>
              <a:r>
                <a:rPr b="1" i="0" lang="en-GB" sz="1200" u="none" cap="none" strike="noStrike">
                  <a:solidFill>
                    <a:schemeClr val="dk1"/>
                  </a:solidFill>
                  <a:latin typeface="Roboto"/>
                  <a:ea typeface="Roboto"/>
                  <a:cs typeface="Roboto"/>
                  <a:sym typeface="Roboto"/>
                </a:rPr>
                <a:t>Model</a:t>
              </a:r>
              <a:endParaRPr b="1" i="0" sz="1200" u="none" cap="none" strike="noStrike">
                <a:solidFill>
                  <a:schemeClr val="dk1"/>
                </a:solidFill>
                <a:latin typeface="Roboto"/>
                <a:ea typeface="Roboto"/>
                <a:cs typeface="Roboto"/>
                <a:sym typeface="Roboto"/>
              </a:endParaRPr>
            </a:p>
          </p:txBody>
        </p:sp>
        <p:cxnSp>
          <p:nvCxnSpPr>
            <p:cNvPr id="384" name="Google Shape;384;g8aaea79ed3_0_856"/>
            <p:cNvCxnSpPr>
              <a:endCxn id="383" idx="0"/>
            </p:cNvCxnSpPr>
            <p:nvPr/>
          </p:nvCxnSpPr>
          <p:spPr>
            <a:xfrm flipH="1">
              <a:off x="4190013" y="3415584"/>
              <a:ext cx="1153500" cy="884100"/>
            </a:xfrm>
            <a:prstGeom prst="straightConnector1">
              <a:avLst/>
            </a:prstGeom>
            <a:noFill/>
            <a:ln cap="flat" cmpd="sng" w="9525">
              <a:solidFill>
                <a:srgbClr val="000000"/>
              </a:solidFill>
              <a:prstDash val="solid"/>
              <a:round/>
              <a:headEnd len="sm" w="sm" type="none"/>
              <a:tailEnd len="med" w="med" type="triangle"/>
            </a:ln>
          </p:spPr>
        </p:cxnSp>
      </p:grpSp>
      <p:grpSp>
        <p:nvGrpSpPr>
          <p:cNvPr id="385" name="Google Shape;385;g8aaea79ed3_0_856"/>
          <p:cNvGrpSpPr/>
          <p:nvPr/>
        </p:nvGrpSpPr>
        <p:grpSpPr>
          <a:xfrm>
            <a:off x="4247577" y="2560998"/>
            <a:ext cx="2903477" cy="1865288"/>
            <a:chOff x="4247576" y="1703748"/>
            <a:chExt cx="2903477" cy="1865288"/>
          </a:xfrm>
        </p:grpSpPr>
        <p:grpSp>
          <p:nvGrpSpPr>
            <p:cNvPr id="386" name="Google Shape;386;g8aaea79ed3_0_856"/>
            <p:cNvGrpSpPr/>
            <p:nvPr/>
          </p:nvGrpSpPr>
          <p:grpSpPr>
            <a:xfrm>
              <a:off x="5953762" y="2994048"/>
              <a:ext cx="1197291" cy="574988"/>
              <a:chOff x="7800874" y="2654013"/>
              <a:chExt cx="1569600" cy="753786"/>
            </a:xfrm>
          </p:grpSpPr>
          <p:pic>
            <p:nvPicPr>
              <p:cNvPr id="387" name="Google Shape;387;g8aaea79ed3_0_856"/>
              <p:cNvPicPr preferRelativeResize="0"/>
              <p:nvPr/>
            </p:nvPicPr>
            <p:blipFill rotWithShape="1">
              <a:blip r:embed="rId11">
                <a:alphaModFix/>
              </a:blip>
              <a:srcRect b="0" l="0" r="0" t="0"/>
              <a:stretch/>
            </p:blipFill>
            <p:spPr>
              <a:xfrm>
                <a:off x="8387100" y="2654013"/>
                <a:ext cx="397150" cy="397150"/>
              </a:xfrm>
              <a:prstGeom prst="rect">
                <a:avLst/>
              </a:prstGeom>
              <a:noFill/>
              <a:ln>
                <a:noFill/>
              </a:ln>
            </p:spPr>
          </p:pic>
          <p:sp>
            <p:nvSpPr>
              <p:cNvPr id="388" name="Google Shape;388;g8aaea79ed3_0_856"/>
              <p:cNvSpPr txBox="1"/>
              <p:nvPr/>
            </p:nvSpPr>
            <p:spPr>
              <a:xfrm>
                <a:off x="7800874" y="2957199"/>
                <a:ext cx="1569600" cy="45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1" i="1" lang="en-GB" sz="600" u="none" cap="none" strike="noStrike">
                    <a:solidFill>
                      <a:schemeClr val="dk1"/>
                    </a:solidFill>
                    <a:latin typeface="Roboto"/>
                    <a:ea typeface="Roboto"/>
                    <a:cs typeface="Roboto"/>
                    <a:sym typeface="Roboto"/>
                  </a:rPr>
                  <a:t>Centralized pool</a:t>
                </a:r>
                <a:br>
                  <a:rPr b="1" i="1" lang="en-GB" sz="600" u="none" cap="none" strike="noStrike">
                    <a:solidFill>
                      <a:schemeClr val="dk1"/>
                    </a:solidFill>
                    <a:latin typeface="Roboto"/>
                    <a:ea typeface="Roboto"/>
                    <a:cs typeface="Roboto"/>
                    <a:sym typeface="Roboto"/>
                  </a:rPr>
                </a:br>
                <a:r>
                  <a:rPr b="1" i="1" lang="en-GB" sz="600" u="none" cap="none" strike="noStrike">
                    <a:solidFill>
                      <a:schemeClr val="dk1"/>
                    </a:solidFill>
                    <a:latin typeface="Roboto"/>
                    <a:ea typeface="Roboto"/>
                    <a:cs typeface="Roboto"/>
                    <a:sym typeface="Roboto"/>
                  </a:rPr>
                  <a:t>of embeddings</a:t>
                </a:r>
                <a:endParaRPr b="1" i="1" sz="600" u="none" cap="none" strike="noStrike">
                  <a:solidFill>
                    <a:schemeClr val="dk1"/>
                  </a:solidFill>
                  <a:latin typeface="Roboto"/>
                  <a:ea typeface="Roboto"/>
                  <a:cs typeface="Roboto"/>
                  <a:sym typeface="Roboto"/>
                </a:endParaRPr>
              </a:p>
            </p:txBody>
          </p:sp>
        </p:grpSp>
        <p:grpSp>
          <p:nvGrpSpPr>
            <p:cNvPr id="389" name="Google Shape;389;g8aaea79ed3_0_856"/>
            <p:cNvGrpSpPr/>
            <p:nvPr/>
          </p:nvGrpSpPr>
          <p:grpSpPr>
            <a:xfrm>
              <a:off x="4745882" y="2994047"/>
              <a:ext cx="1197291" cy="574988"/>
              <a:chOff x="7879974" y="2702788"/>
              <a:chExt cx="1569600" cy="753786"/>
            </a:xfrm>
          </p:grpSpPr>
          <p:pic>
            <p:nvPicPr>
              <p:cNvPr id="390" name="Google Shape;390;g8aaea79ed3_0_856"/>
              <p:cNvPicPr preferRelativeResize="0"/>
              <p:nvPr/>
            </p:nvPicPr>
            <p:blipFill rotWithShape="1">
              <a:blip r:embed="rId11">
                <a:alphaModFix/>
              </a:blip>
              <a:srcRect b="0" l="0" r="0" t="0"/>
              <a:stretch/>
            </p:blipFill>
            <p:spPr>
              <a:xfrm>
                <a:off x="8466200" y="2702788"/>
                <a:ext cx="397150" cy="397150"/>
              </a:xfrm>
              <a:prstGeom prst="rect">
                <a:avLst/>
              </a:prstGeom>
              <a:noFill/>
              <a:ln>
                <a:noFill/>
              </a:ln>
            </p:spPr>
          </p:pic>
          <p:sp>
            <p:nvSpPr>
              <p:cNvPr id="391" name="Google Shape;391;g8aaea79ed3_0_856"/>
              <p:cNvSpPr txBox="1"/>
              <p:nvPr/>
            </p:nvSpPr>
            <p:spPr>
              <a:xfrm>
                <a:off x="7879974" y="3005974"/>
                <a:ext cx="1569600" cy="45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1" i="1" lang="en-GB" sz="600" u="none" cap="none" strike="noStrike">
                    <a:solidFill>
                      <a:schemeClr val="dk1"/>
                    </a:solidFill>
                    <a:latin typeface="Roboto"/>
                    <a:ea typeface="Roboto"/>
                    <a:cs typeface="Roboto"/>
                    <a:sym typeface="Roboto"/>
                  </a:rPr>
                  <a:t>Model weights</a:t>
                </a:r>
                <a:endParaRPr b="1" i="1" sz="600" u="none" cap="none" strike="noStrike">
                  <a:solidFill>
                    <a:schemeClr val="dk1"/>
                  </a:solidFill>
                  <a:latin typeface="Roboto"/>
                  <a:ea typeface="Roboto"/>
                  <a:cs typeface="Roboto"/>
                  <a:sym typeface="Roboto"/>
                </a:endParaRPr>
              </a:p>
            </p:txBody>
          </p:sp>
        </p:grpSp>
        <p:cxnSp>
          <p:nvCxnSpPr>
            <p:cNvPr id="392" name="Google Shape;392;g8aaea79ed3_0_856"/>
            <p:cNvCxnSpPr>
              <a:stCxn id="393" idx="2"/>
              <a:endCxn id="390" idx="0"/>
            </p:cNvCxnSpPr>
            <p:nvPr/>
          </p:nvCxnSpPr>
          <p:spPr>
            <a:xfrm>
              <a:off x="4247576" y="1926402"/>
              <a:ext cx="1097100" cy="1067700"/>
            </a:xfrm>
            <a:prstGeom prst="straightConnector1">
              <a:avLst/>
            </a:prstGeom>
            <a:noFill/>
            <a:ln cap="flat" cmpd="sng" w="9525">
              <a:solidFill>
                <a:srgbClr val="000000"/>
              </a:solidFill>
              <a:prstDash val="solid"/>
              <a:round/>
              <a:headEnd len="sm" w="sm" type="none"/>
              <a:tailEnd len="med" w="med" type="triangle"/>
            </a:ln>
          </p:spPr>
        </p:cxnSp>
        <p:cxnSp>
          <p:nvCxnSpPr>
            <p:cNvPr id="394" name="Google Shape;394;g8aaea79ed3_0_856"/>
            <p:cNvCxnSpPr>
              <a:endCxn id="387" idx="0"/>
            </p:cNvCxnSpPr>
            <p:nvPr/>
          </p:nvCxnSpPr>
          <p:spPr>
            <a:xfrm>
              <a:off x="5786508" y="1703748"/>
              <a:ext cx="765900" cy="1290300"/>
            </a:xfrm>
            <a:prstGeom prst="straightConnector1">
              <a:avLst/>
            </a:prstGeom>
            <a:noFill/>
            <a:ln cap="flat" cmpd="sng" w="9525">
              <a:solidFill>
                <a:srgbClr val="000000"/>
              </a:solidFill>
              <a:prstDash val="solid"/>
              <a:round/>
              <a:headEnd len="sm" w="sm" type="none"/>
              <a:tailEnd len="med" w="med" type="triangle"/>
            </a:ln>
          </p:spPr>
        </p:cxnSp>
      </p:grpSp>
      <p:grpSp>
        <p:nvGrpSpPr>
          <p:cNvPr id="395" name="Google Shape;395;g8aaea79ed3_0_856"/>
          <p:cNvGrpSpPr/>
          <p:nvPr/>
        </p:nvGrpSpPr>
        <p:grpSpPr>
          <a:xfrm>
            <a:off x="4637037" y="4360101"/>
            <a:ext cx="1900838" cy="1421243"/>
            <a:chOff x="4637037" y="3502850"/>
            <a:chExt cx="1900838" cy="1421243"/>
          </a:xfrm>
        </p:grpSpPr>
        <p:sp>
          <p:nvSpPr>
            <p:cNvPr id="396" name="Google Shape;396;g8aaea79ed3_0_856"/>
            <p:cNvSpPr/>
            <p:nvPr/>
          </p:nvSpPr>
          <p:spPr>
            <a:xfrm>
              <a:off x="4637037" y="4427225"/>
              <a:ext cx="1004100" cy="191700"/>
            </a:xfrm>
            <a:prstGeom prst="rightArrow">
              <a:avLst>
                <a:gd fmla="val 50000" name="adj1"/>
                <a:gd fmla="val 50000" name="adj2"/>
              </a:avLst>
            </a:prstGeom>
            <a:solidFill>
              <a:srgbClr val="EFEFE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user embedding</a:t>
              </a:r>
              <a:endParaRPr b="0" i="0" sz="800" u="none" cap="none" strike="noStrike">
                <a:solidFill>
                  <a:schemeClr val="dk1"/>
                </a:solidFill>
                <a:latin typeface="Roboto"/>
                <a:ea typeface="Roboto"/>
                <a:cs typeface="Roboto"/>
                <a:sym typeface="Roboto"/>
              </a:endParaRPr>
            </a:p>
          </p:txBody>
        </p:sp>
        <p:pic>
          <p:nvPicPr>
            <p:cNvPr id="397" name="Google Shape;397;g8aaea79ed3_0_856"/>
            <p:cNvPicPr preferRelativeResize="0"/>
            <p:nvPr/>
          </p:nvPicPr>
          <p:blipFill rotWithShape="1">
            <a:blip r:embed="rId12">
              <a:alphaModFix/>
            </a:blip>
            <a:srcRect b="0" l="0" r="0" t="0"/>
            <a:stretch/>
          </p:blipFill>
          <p:spPr>
            <a:xfrm>
              <a:off x="5672413" y="4122123"/>
              <a:ext cx="93138" cy="801970"/>
            </a:xfrm>
            <a:prstGeom prst="rect">
              <a:avLst/>
            </a:prstGeom>
            <a:noFill/>
            <a:ln>
              <a:noFill/>
            </a:ln>
          </p:spPr>
        </p:pic>
        <p:cxnSp>
          <p:nvCxnSpPr>
            <p:cNvPr id="398" name="Google Shape;398;g8aaea79ed3_0_856"/>
            <p:cNvCxnSpPr/>
            <p:nvPr/>
          </p:nvCxnSpPr>
          <p:spPr>
            <a:xfrm flipH="1" rot="10800000">
              <a:off x="5794175" y="3502850"/>
              <a:ext cx="743700" cy="1025100"/>
            </a:xfrm>
            <a:prstGeom prst="straightConnector1">
              <a:avLst/>
            </a:prstGeom>
            <a:noFill/>
            <a:ln cap="flat" cmpd="sng" w="9525">
              <a:solidFill>
                <a:srgbClr val="000000"/>
              </a:solidFill>
              <a:prstDash val="solid"/>
              <a:round/>
              <a:headEnd len="sm" w="sm" type="none"/>
              <a:tailEnd len="med" w="med" type="triangle"/>
            </a:ln>
          </p:spPr>
        </p:cxnSp>
      </p:grpSp>
      <p:grpSp>
        <p:nvGrpSpPr>
          <p:cNvPr id="399" name="Google Shape;399;g8aaea79ed3_0_856"/>
          <p:cNvGrpSpPr/>
          <p:nvPr/>
        </p:nvGrpSpPr>
        <p:grpSpPr>
          <a:xfrm>
            <a:off x="6698450" y="2929757"/>
            <a:ext cx="2599850" cy="2206819"/>
            <a:chOff x="6698450" y="2072506"/>
            <a:chExt cx="2599850" cy="2206819"/>
          </a:xfrm>
        </p:grpSpPr>
        <p:pic>
          <p:nvPicPr>
            <p:cNvPr id="400" name="Google Shape;400;g8aaea79ed3_0_856"/>
            <p:cNvPicPr preferRelativeResize="0"/>
            <p:nvPr/>
          </p:nvPicPr>
          <p:blipFill rotWithShape="1">
            <a:blip r:embed="rId13">
              <a:alphaModFix/>
            </a:blip>
            <a:srcRect b="0" l="0" r="0" t="0"/>
            <a:stretch/>
          </p:blipFill>
          <p:spPr>
            <a:xfrm>
              <a:off x="7287935" y="2087978"/>
              <a:ext cx="421709" cy="421709"/>
            </a:xfrm>
            <a:prstGeom prst="rect">
              <a:avLst/>
            </a:prstGeom>
            <a:noFill/>
            <a:ln>
              <a:noFill/>
            </a:ln>
          </p:spPr>
        </p:pic>
        <p:sp>
          <p:nvSpPr>
            <p:cNvPr id="401" name="Google Shape;401;g8aaea79ed3_0_856"/>
            <p:cNvSpPr/>
            <p:nvPr/>
          </p:nvSpPr>
          <p:spPr>
            <a:xfrm>
              <a:off x="7783951" y="2228308"/>
              <a:ext cx="334500" cy="141000"/>
            </a:xfrm>
            <a:prstGeom prst="rightArrow">
              <a:avLst>
                <a:gd fmla="val 50000" name="adj1"/>
                <a:gd fmla="val 500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p:txBody>
        </p:sp>
        <p:sp>
          <p:nvSpPr>
            <p:cNvPr id="402" name="Google Shape;402;g8aaea79ed3_0_856"/>
            <p:cNvSpPr txBox="1"/>
            <p:nvPr/>
          </p:nvSpPr>
          <p:spPr>
            <a:xfrm>
              <a:off x="8083899" y="2072506"/>
              <a:ext cx="921300" cy="45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Roboto"/>
                  <a:ea typeface="Roboto"/>
                  <a:cs typeface="Roboto"/>
                  <a:sym typeface="Roboto"/>
                </a:rPr>
                <a:t>Conversion</a:t>
              </a:r>
              <a:br>
                <a:rPr b="1" i="0" lang="en-GB" sz="900" u="none" cap="none" strike="noStrike">
                  <a:solidFill>
                    <a:schemeClr val="dk1"/>
                  </a:solidFill>
                  <a:latin typeface="Roboto"/>
                  <a:ea typeface="Roboto"/>
                  <a:cs typeface="Roboto"/>
                  <a:sym typeface="Roboto"/>
                </a:rPr>
              </a:br>
              <a:r>
                <a:rPr b="1" i="0" lang="en-GB" sz="900" u="none" cap="none" strike="noStrike">
                  <a:solidFill>
                    <a:schemeClr val="dk1"/>
                  </a:solidFill>
                  <a:latin typeface="Roboto"/>
                  <a:ea typeface="Roboto"/>
                  <a:cs typeface="Roboto"/>
                  <a:sym typeface="Roboto"/>
                </a:rPr>
                <a:t>Prediction</a:t>
              </a:r>
              <a:endParaRPr b="1" i="0" sz="900" u="none" cap="none" strike="noStrike">
                <a:solidFill>
                  <a:schemeClr val="dk1"/>
                </a:solidFill>
                <a:latin typeface="Roboto"/>
                <a:ea typeface="Roboto"/>
                <a:cs typeface="Roboto"/>
                <a:sym typeface="Roboto"/>
              </a:endParaRPr>
            </a:p>
          </p:txBody>
        </p:sp>
        <p:pic>
          <p:nvPicPr>
            <p:cNvPr id="403" name="Google Shape;403;g8aaea79ed3_0_856"/>
            <p:cNvPicPr preferRelativeResize="0"/>
            <p:nvPr/>
          </p:nvPicPr>
          <p:blipFill rotWithShape="1">
            <a:blip r:embed="rId13">
              <a:alphaModFix/>
            </a:blip>
            <a:srcRect b="0" l="0" r="0" t="0"/>
            <a:stretch/>
          </p:blipFill>
          <p:spPr>
            <a:xfrm>
              <a:off x="7287935" y="2965043"/>
              <a:ext cx="421709" cy="421709"/>
            </a:xfrm>
            <a:prstGeom prst="rect">
              <a:avLst/>
            </a:prstGeom>
            <a:noFill/>
            <a:ln>
              <a:noFill/>
            </a:ln>
          </p:spPr>
        </p:pic>
        <p:sp>
          <p:nvSpPr>
            <p:cNvPr id="404" name="Google Shape;404;g8aaea79ed3_0_856"/>
            <p:cNvSpPr/>
            <p:nvPr/>
          </p:nvSpPr>
          <p:spPr>
            <a:xfrm>
              <a:off x="7783951" y="3105373"/>
              <a:ext cx="334500" cy="141000"/>
            </a:xfrm>
            <a:prstGeom prst="rightArrow">
              <a:avLst>
                <a:gd fmla="val 50000" name="adj1"/>
                <a:gd fmla="val 500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p:txBody>
        </p:sp>
        <p:sp>
          <p:nvSpPr>
            <p:cNvPr id="405" name="Google Shape;405;g8aaea79ed3_0_856"/>
            <p:cNvSpPr txBox="1"/>
            <p:nvPr/>
          </p:nvSpPr>
          <p:spPr>
            <a:xfrm>
              <a:off x="8083899" y="2949571"/>
              <a:ext cx="921300" cy="45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Roboto"/>
                  <a:ea typeface="Roboto"/>
                  <a:cs typeface="Roboto"/>
                  <a:sym typeface="Roboto"/>
                </a:rPr>
                <a:t>Click</a:t>
              </a:r>
              <a:br>
                <a:rPr b="1" i="0" lang="en-GB" sz="900" u="none" cap="none" strike="noStrike">
                  <a:solidFill>
                    <a:schemeClr val="dk1"/>
                  </a:solidFill>
                  <a:latin typeface="Roboto"/>
                  <a:ea typeface="Roboto"/>
                  <a:cs typeface="Roboto"/>
                  <a:sym typeface="Roboto"/>
                </a:rPr>
              </a:br>
              <a:r>
                <a:rPr b="1" i="0" lang="en-GB" sz="900" u="none" cap="none" strike="noStrike">
                  <a:solidFill>
                    <a:schemeClr val="dk1"/>
                  </a:solidFill>
                  <a:latin typeface="Roboto"/>
                  <a:ea typeface="Roboto"/>
                  <a:cs typeface="Roboto"/>
                  <a:sym typeface="Roboto"/>
                </a:rPr>
                <a:t>Prediction</a:t>
              </a:r>
              <a:endParaRPr b="1" i="0" sz="900" u="none" cap="none" strike="noStrike">
                <a:solidFill>
                  <a:schemeClr val="dk1"/>
                </a:solidFill>
                <a:latin typeface="Roboto"/>
                <a:ea typeface="Roboto"/>
                <a:cs typeface="Roboto"/>
                <a:sym typeface="Roboto"/>
              </a:endParaRPr>
            </a:p>
          </p:txBody>
        </p:sp>
        <p:pic>
          <p:nvPicPr>
            <p:cNvPr id="406" name="Google Shape;406;g8aaea79ed3_0_856"/>
            <p:cNvPicPr preferRelativeResize="0"/>
            <p:nvPr/>
          </p:nvPicPr>
          <p:blipFill rotWithShape="1">
            <a:blip r:embed="rId13">
              <a:alphaModFix/>
            </a:blip>
            <a:srcRect b="0" l="0" r="0" t="0"/>
            <a:stretch/>
          </p:blipFill>
          <p:spPr>
            <a:xfrm>
              <a:off x="7287935" y="3842108"/>
              <a:ext cx="421709" cy="421709"/>
            </a:xfrm>
            <a:prstGeom prst="rect">
              <a:avLst/>
            </a:prstGeom>
            <a:noFill/>
            <a:ln>
              <a:noFill/>
            </a:ln>
          </p:spPr>
        </p:pic>
        <p:sp>
          <p:nvSpPr>
            <p:cNvPr id="407" name="Google Shape;407;g8aaea79ed3_0_856"/>
            <p:cNvSpPr/>
            <p:nvPr/>
          </p:nvSpPr>
          <p:spPr>
            <a:xfrm>
              <a:off x="7783951" y="3982438"/>
              <a:ext cx="334500" cy="141000"/>
            </a:xfrm>
            <a:prstGeom prst="rightArrow">
              <a:avLst>
                <a:gd fmla="val 50000" name="adj1"/>
                <a:gd fmla="val 500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p:txBody>
        </p:sp>
        <p:sp>
          <p:nvSpPr>
            <p:cNvPr id="408" name="Google Shape;408;g8aaea79ed3_0_856"/>
            <p:cNvSpPr txBox="1"/>
            <p:nvPr/>
          </p:nvSpPr>
          <p:spPr>
            <a:xfrm>
              <a:off x="8083900" y="3826625"/>
              <a:ext cx="1214400" cy="45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Roboto"/>
                  <a:ea typeface="Roboto"/>
                  <a:cs typeface="Roboto"/>
                  <a:sym typeface="Roboto"/>
                </a:rPr>
                <a:t>Ad Recommendation</a:t>
              </a:r>
              <a:endParaRPr b="1" i="0" sz="900" u="none" cap="none" strike="noStrike">
                <a:solidFill>
                  <a:schemeClr val="dk1"/>
                </a:solidFill>
                <a:latin typeface="Roboto"/>
                <a:ea typeface="Roboto"/>
                <a:cs typeface="Roboto"/>
                <a:sym typeface="Roboto"/>
              </a:endParaRPr>
            </a:p>
          </p:txBody>
        </p:sp>
        <p:cxnSp>
          <p:nvCxnSpPr>
            <p:cNvPr id="409" name="Google Shape;409;g8aaea79ed3_0_856"/>
            <p:cNvCxnSpPr/>
            <p:nvPr/>
          </p:nvCxnSpPr>
          <p:spPr>
            <a:xfrm flipH="1" rot="10800000">
              <a:off x="6698450" y="2410975"/>
              <a:ext cx="578700" cy="691800"/>
            </a:xfrm>
            <a:prstGeom prst="straightConnector1">
              <a:avLst/>
            </a:prstGeom>
            <a:noFill/>
            <a:ln cap="flat" cmpd="sng" w="9525">
              <a:solidFill>
                <a:srgbClr val="000000"/>
              </a:solidFill>
              <a:prstDash val="solid"/>
              <a:round/>
              <a:headEnd len="sm" w="sm" type="none"/>
              <a:tailEnd len="med" w="med" type="triangle"/>
            </a:ln>
          </p:spPr>
        </p:cxnSp>
        <p:cxnSp>
          <p:nvCxnSpPr>
            <p:cNvPr id="410" name="Google Shape;410;g8aaea79ed3_0_856"/>
            <p:cNvCxnSpPr>
              <a:stCxn id="387" idx="3"/>
            </p:cNvCxnSpPr>
            <p:nvPr/>
          </p:nvCxnSpPr>
          <p:spPr>
            <a:xfrm flipH="1" rot="10800000">
              <a:off x="6703882" y="3144320"/>
              <a:ext cx="564900" cy="1200"/>
            </a:xfrm>
            <a:prstGeom prst="straightConnector1">
              <a:avLst/>
            </a:prstGeom>
            <a:noFill/>
            <a:ln cap="flat" cmpd="sng" w="9525">
              <a:solidFill>
                <a:srgbClr val="000000"/>
              </a:solidFill>
              <a:prstDash val="solid"/>
              <a:round/>
              <a:headEnd len="sm" w="sm" type="none"/>
              <a:tailEnd len="med" w="med" type="triangle"/>
            </a:ln>
          </p:spPr>
        </p:cxnSp>
        <p:cxnSp>
          <p:nvCxnSpPr>
            <p:cNvPr id="411" name="Google Shape;411;g8aaea79ed3_0_856"/>
            <p:cNvCxnSpPr/>
            <p:nvPr/>
          </p:nvCxnSpPr>
          <p:spPr>
            <a:xfrm>
              <a:off x="6700825" y="3186125"/>
              <a:ext cx="671400" cy="662100"/>
            </a:xfrm>
            <a:prstGeom prst="straightConnector1">
              <a:avLst/>
            </a:prstGeom>
            <a:noFill/>
            <a:ln cap="flat" cmpd="sng" w="9525">
              <a:solidFill>
                <a:srgbClr val="000000"/>
              </a:solidFill>
              <a:prstDash val="solid"/>
              <a:round/>
              <a:headEnd len="sm" w="sm" type="none"/>
              <a:tailEnd len="med" w="med" type="triangle"/>
            </a:ln>
          </p:spPr>
        </p:cxnSp>
      </p:grpSp>
      <p:grpSp>
        <p:nvGrpSpPr>
          <p:cNvPr id="412" name="Google Shape;412;g8aaea79ed3_0_856"/>
          <p:cNvGrpSpPr/>
          <p:nvPr/>
        </p:nvGrpSpPr>
        <p:grpSpPr>
          <a:xfrm>
            <a:off x="2905498" y="2329452"/>
            <a:ext cx="1756379" cy="454200"/>
            <a:chOff x="2905497" y="1472202"/>
            <a:chExt cx="1756379" cy="454200"/>
          </a:xfrm>
        </p:grpSpPr>
        <p:sp>
          <p:nvSpPr>
            <p:cNvPr id="393" name="Google Shape;393;g8aaea79ed3_0_856"/>
            <p:cNvSpPr/>
            <p:nvPr/>
          </p:nvSpPr>
          <p:spPr>
            <a:xfrm>
              <a:off x="3833276" y="1472202"/>
              <a:ext cx="828600" cy="454200"/>
            </a:xfrm>
            <a:prstGeom prst="rect">
              <a:avLst/>
            </a:prstGeom>
            <a:solidFill>
              <a:srgbClr val="EFEFE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Roboto"/>
                  <a:ea typeface="Roboto"/>
                  <a:cs typeface="Roboto"/>
                  <a:sym typeface="Roboto"/>
                </a:rPr>
                <a:t>Model</a:t>
              </a:r>
              <a:br>
                <a:rPr b="1" i="0" lang="en-GB" sz="1200" u="none" cap="none" strike="noStrike">
                  <a:solidFill>
                    <a:schemeClr val="dk1"/>
                  </a:solidFill>
                  <a:latin typeface="Roboto"/>
                  <a:ea typeface="Roboto"/>
                  <a:cs typeface="Roboto"/>
                  <a:sym typeface="Roboto"/>
                </a:rPr>
              </a:br>
              <a:r>
                <a:rPr b="1" i="0" lang="en-GB" sz="1200" u="none" cap="none" strike="noStrike">
                  <a:solidFill>
                    <a:schemeClr val="dk1"/>
                  </a:solidFill>
                  <a:latin typeface="Roboto"/>
                  <a:ea typeface="Roboto"/>
                  <a:cs typeface="Roboto"/>
                  <a:sym typeface="Roboto"/>
                </a:rPr>
                <a:t>Training</a:t>
              </a:r>
              <a:endParaRPr b="1" i="0" sz="1200" u="none" cap="none" strike="noStrike">
                <a:solidFill>
                  <a:schemeClr val="dk1"/>
                </a:solidFill>
                <a:latin typeface="Roboto"/>
                <a:ea typeface="Roboto"/>
                <a:cs typeface="Roboto"/>
                <a:sym typeface="Roboto"/>
              </a:endParaRPr>
            </a:p>
          </p:txBody>
        </p:sp>
        <p:sp>
          <p:nvSpPr>
            <p:cNvPr id="413" name="Google Shape;413;g8aaea79ed3_0_856"/>
            <p:cNvSpPr/>
            <p:nvPr/>
          </p:nvSpPr>
          <p:spPr>
            <a:xfrm>
              <a:off x="2905497" y="1599746"/>
              <a:ext cx="907800" cy="191700"/>
            </a:xfrm>
            <a:prstGeom prst="rightArrow">
              <a:avLst>
                <a:gd fmla="val 50000" name="adj1"/>
                <a:gd fmla="val 50000" name="adj2"/>
              </a:avLst>
            </a:prstGeom>
            <a:solidFill>
              <a:srgbClr val="EFEFE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input</a:t>
              </a:r>
              <a:endParaRPr b="0" i="0" sz="800" u="none" cap="none" strike="noStrike">
                <a:solidFill>
                  <a:schemeClr val="dk1"/>
                </a:solidFill>
                <a:latin typeface="Roboto"/>
                <a:ea typeface="Roboto"/>
                <a:cs typeface="Roboto"/>
                <a:sym typeface="Roboto"/>
              </a:endParaRPr>
            </a:p>
          </p:txBody>
        </p:sp>
      </p:grpSp>
      <p:sp>
        <p:nvSpPr>
          <p:cNvPr id="414" name="Google Shape;414;g8aaea79ed3_0_856"/>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5" name="Google Shape;415;g8aaea79ed3_0_856"/>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Service Pipeline</a:t>
            </a:r>
            <a:endParaRPr b="1" sz="2800"/>
          </a:p>
        </p:txBody>
      </p:sp>
      <p:pic>
        <p:nvPicPr>
          <p:cNvPr id="416" name="Google Shape;416;g8aaea79ed3_0_856"/>
          <p:cNvPicPr preferRelativeResize="0"/>
          <p:nvPr/>
        </p:nvPicPr>
        <p:blipFill rotWithShape="1">
          <a:blip r:embed="rId14">
            <a:alphaModFix/>
          </a:blip>
          <a:srcRect b="0" l="0" r="0" t="0"/>
          <a:stretch/>
        </p:blipFill>
        <p:spPr>
          <a:xfrm>
            <a:off x="6983550" y="201600"/>
            <a:ext cx="481676" cy="552005"/>
          </a:xfrm>
          <a:prstGeom prst="rect">
            <a:avLst/>
          </a:prstGeom>
          <a:noFill/>
          <a:ln>
            <a:noFill/>
          </a:ln>
        </p:spPr>
      </p:pic>
      <p:pic>
        <p:nvPicPr>
          <p:cNvPr id="417" name="Google Shape;417;g8aaea79ed3_0_856"/>
          <p:cNvPicPr preferRelativeResize="0"/>
          <p:nvPr/>
        </p:nvPicPr>
        <p:blipFill rotWithShape="1">
          <a:blip r:embed="rId15">
            <a:alphaModFix/>
          </a:blip>
          <a:srcRect b="0" l="0" r="0" t="0"/>
          <a:stretch/>
        </p:blipFill>
        <p:spPr>
          <a:xfrm>
            <a:off x="7542083" y="236229"/>
            <a:ext cx="1364067" cy="482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g8aaea79ed3_0_926"/>
          <p:cNvSpPr txBox="1"/>
          <p:nvPr>
            <p:ph idx="1" type="body"/>
          </p:nvPr>
        </p:nvSpPr>
        <p:spPr>
          <a:xfrm>
            <a:off x="252146" y="1744419"/>
            <a:ext cx="8815800" cy="502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GB" u="sng"/>
              <a:t>Pipeline Evaluation</a:t>
            </a:r>
            <a:endParaRPr/>
          </a:p>
          <a:p>
            <a:pPr indent="0" lvl="0" marL="0" rtl="0" algn="l">
              <a:lnSpc>
                <a:spcPct val="100000"/>
              </a:lnSpc>
              <a:spcBef>
                <a:spcPts val="100"/>
              </a:spcBef>
              <a:spcAft>
                <a:spcPts val="0"/>
              </a:spcAft>
              <a:buClr>
                <a:schemeClr val="dk1"/>
              </a:buClr>
              <a:buSzPts val="500"/>
              <a:buNone/>
            </a:pPr>
            <a:r>
              <a:t/>
            </a:r>
            <a:endParaRPr b="0" sz="500"/>
          </a:p>
          <a:p>
            <a:pPr indent="-342900" lvl="0" marL="342900" rtl="0" algn="l">
              <a:lnSpc>
                <a:spcPct val="100000"/>
              </a:lnSpc>
              <a:spcBef>
                <a:spcPts val="320"/>
              </a:spcBef>
              <a:spcAft>
                <a:spcPts val="0"/>
              </a:spcAft>
              <a:buClr>
                <a:schemeClr val="dk1"/>
              </a:buClr>
              <a:buSzPts val="1600"/>
              <a:buFont typeface="Arial"/>
              <a:buChar char="•"/>
            </a:pPr>
            <a:r>
              <a:rPr i="1" lang="en-GB" sz="1600"/>
              <a:t>Offline experiments</a:t>
            </a:r>
            <a:endParaRPr/>
          </a:p>
          <a:p>
            <a:pPr indent="-285750" lvl="1" marL="742950" rtl="0" algn="l">
              <a:lnSpc>
                <a:spcPct val="100000"/>
              </a:lnSpc>
              <a:spcBef>
                <a:spcPts val="280"/>
              </a:spcBef>
              <a:spcAft>
                <a:spcPts val="0"/>
              </a:spcAft>
              <a:buClr>
                <a:schemeClr val="dk1"/>
              </a:buClr>
              <a:buSzPts val="1400"/>
              <a:buChar char="•"/>
            </a:pPr>
            <a:r>
              <a:rPr b="1" lang="en-GB" sz="1400"/>
              <a:t>Data: </a:t>
            </a:r>
            <a:r>
              <a:rPr b="0" lang="en-GB" sz="1400"/>
              <a:t>Four sets of audiences</a:t>
            </a:r>
            <a:endParaRPr/>
          </a:p>
          <a:p>
            <a:pPr indent="-285750" lvl="1" marL="742950" rtl="0" algn="l">
              <a:lnSpc>
                <a:spcPct val="100000"/>
              </a:lnSpc>
              <a:spcBef>
                <a:spcPts val="280"/>
              </a:spcBef>
              <a:spcAft>
                <a:spcPts val="0"/>
              </a:spcAft>
              <a:buClr>
                <a:schemeClr val="dk1"/>
              </a:buClr>
              <a:buSzPts val="1400"/>
              <a:buChar char="•"/>
            </a:pPr>
            <a:r>
              <a:rPr b="1" lang="en-GB" sz="1400"/>
              <a:t>Task: </a:t>
            </a:r>
            <a:r>
              <a:rPr b="0" lang="en-GB" sz="1400"/>
              <a:t>Conversion prediction</a:t>
            </a:r>
            <a:endParaRPr/>
          </a:p>
          <a:p>
            <a:pPr indent="0" lvl="1" marL="457200" rtl="0" algn="l">
              <a:lnSpc>
                <a:spcPct val="100000"/>
              </a:lnSpc>
              <a:spcBef>
                <a:spcPts val="280"/>
              </a:spcBef>
              <a:spcAft>
                <a:spcPts val="0"/>
              </a:spcAft>
              <a:buClr>
                <a:schemeClr val="dk1"/>
              </a:buClr>
              <a:buSzPts val="1400"/>
              <a:buNone/>
            </a:pPr>
            <a:r>
              <a:t/>
            </a:r>
            <a:endParaRPr b="0" sz="1400"/>
          </a:p>
          <a:p>
            <a:pPr indent="-342900" lvl="0" marL="342900" rtl="0" algn="l">
              <a:lnSpc>
                <a:spcPct val="100000"/>
              </a:lnSpc>
              <a:spcBef>
                <a:spcPts val="320"/>
              </a:spcBef>
              <a:spcAft>
                <a:spcPts val="0"/>
              </a:spcAft>
              <a:buClr>
                <a:schemeClr val="dk1"/>
              </a:buClr>
              <a:buSzPts val="1600"/>
              <a:buFont typeface="Arial"/>
              <a:buChar char="•"/>
            </a:pPr>
            <a:r>
              <a:rPr b="0" lang="en-GB" sz="1600"/>
              <a:t>Relative </a:t>
            </a:r>
            <a:r>
              <a:rPr lang="en-GB" sz="1600"/>
              <a:t>AUC lifts</a:t>
            </a:r>
            <a:endParaRPr/>
          </a:p>
          <a:p>
            <a:pPr indent="-285750" lvl="1" marL="742950" rtl="0" algn="l">
              <a:lnSpc>
                <a:spcPct val="100000"/>
              </a:lnSpc>
              <a:spcBef>
                <a:spcPts val="280"/>
              </a:spcBef>
              <a:spcAft>
                <a:spcPts val="0"/>
              </a:spcAft>
              <a:buClr>
                <a:schemeClr val="dk1"/>
              </a:buClr>
              <a:buSzPts val="1400"/>
              <a:buChar char="•"/>
            </a:pPr>
            <a:r>
              <a:rPr b="1" lang="en-GB" sz="1400"/>
              <a:t>XGBoost</a:t>
            </a:r>
            <a:r>
              <a:rPr lang="en-GB" sz="1400"/>
              <a:t> utilizing </a:t>
            </a:r>
            <a:r>
              <a:rPr b="1" lang="en-GB" sz="1400"/>
              <a:t>TASA’s + current production features</a:t>
            </a:r>
            <a:endParaRPr/>
          </a:p>
          <a:p>
            <a:pPr indent="-285750" lvl="1" marL="742950" rtl="0" algn="l">
              <a:lnSpc>
                <a:spcPct val="100000"/>
              </a:lnSpc>
              <a:spcBef>
                <a:spcPts val="280"/>
              </a:spcBef>
              <a:spcAft>
                <a:spcPts val="0"/>
              </a:spcAft>
              <a:buClr>
                <a:schemeClr val="dk1"/>
              </a:buClr>
              <a:buSzPts val="1400"/>
              <a:buChar char="•"/>
            </a:pPr>
            <a:r>
              <a:rPr b="1" lang="en-GB" sz="1400"/>
              <a:t>Relative</a:t>
            </a:r>
            <a:r>
              <a:rPr b="0" lang="en-GB" sz="1400"/>
              <a:t> to a model built using </a:t>
            </a:r>
            <a:r>
              <a:rPr b="1" lang="en-GB" sz="1400"/>
              <a:t>only</a:t>
            </a:r>
            <a:r>
              <a:rPr b="0" lang="en-GB" sz="1400"/>
              <a:t> the production features</a:t>
            </a:r>
            <a:endParaRPr/>
          </a:p>
          <a:p>
            <a:pPr indent="0" lvl="0" marL="0" rtl="0" algn="l">
              <a:lnSpc>
                <a:spcPct val="100000"/>
              </a:lnSpc>
              <a:spcBef>
                <a:spcPts val="280"/>
              </a:spcBef>
              <a:spcAft>
                <a:spcPts val="0"/>
              </a:spcAft>
              <a:buClr>
                <a:schemeClr val="dk1"/>
              </a:buClr>
              <a:buSzPts val="1400"/>
              <a:buFont typeface="Arial"/>
              <a:buNone/>
            </a:pPr>
            <a:r>
              <a:t/>
            </a:r>
            <a:endParaRPr b="0" sz="1600"/>
          </a:p>
          <a:p>
            <a:pPr indent="0" lvl="0" marL="0" rtl="0" algn="l">
              <a:lnSpc>
                <a:spcPct val="100000"/>
              </a:lnSpc>
              <a:spcBef>
                <a:spcPts val="360"/>
              </a:spcBef>
              <a:spcAft>
                <a:spcPts val="0"/>
              </a:spcAft>
              <a:buClr>
                <a:schemeClr val="dk1"/>
              </a:buClr>
              <a:buSzPts val="1800"/>
              <a:buNone/>
            </a:pPr>
            <a:r>
              <a:rPr lang="en-GB" u="sng"/>
              <a:t>Note:</a:t>
            </a:r>
            <a:endParaRPr/>
          </a:p>
          <a:p>
            <a:pPr indent="0" lvl="0" marL="0" rtl="0" algn="l">
              <a:lnSpc>
                <a:spcPct val="100000"/>
              </a:lnSpc>
              <a:spcBef>
                <a:spcPts val="100"/>
              </a:spcBef>
              <a:spcAft>
                <a:spcPts val="0"/>
              </a:spcAft>
              <a:buClr>
                <a:schemeClr val="dk1"/>
              </a:buClr>
              <a:buSzPts val="500"/>
              <a:buNone/>
            </a:pPr>
            <a:r>
              <a:t/>
            </a:r>
            <a:endParaRPr b="0" sz="500"/>
          </a:p>
          <a:p>
            <a:pPr indent="-330200" lvl="0" marL="457200" rtl="0" algn="l">
              <a:lnSpc>
                <a:spcPct val="100000"/>
              </a:lnSpc>
              <a:spcBef>
                <a:spcPts val="320"/>
              </a:spcBef>
              <a:spcAft>
                <a:spcPts val="0"/>
              </a:spcAft>
              <a:buSzPts val="1600"/>
              <a:buAutoNum type="arabicParenR"/>
            </a:pPr>
            <a:r>
              <a:rPr b="0" lang="en-GB" sz="1600"/>
              <a:t>The </a:t>
            </a:r>
            <a:r>
              <a:rPr lang="en-GB" sz="1600"/>
              <a:t>production system </a:t>
            </a:r>
            <a:r>
              <a:rPr b="0" lang="en-GB" sz="1600"/>
              <a:t>is a </a:t>
            </a:r>
            <a:r>
              <a:rPr lang="en-GB" sz="1600"/>
              <a:t>very strong baseline </a:t>
            </a:r>
            <a:r>
              <a:rPr b="0" lang="en-GB" sz="1600"/>
              <a:t>as it utilizes a set of features that have </a:t>
            </a:r>
            <a:br>
              <a:rPr b="0" lang="en-GB" sz="1600"/>
            </a:br>
            <a:r>
              <a:rPr b="0" lang="en-GB" sz="1600"/>
              <a:t>been refined over many years and are already achieving high predictive performance.</a:t>
            </a:r>
            <a:br>
              <a:rPr b="0" lang="en-GB" sz="1600"/>
            </a:br>
            <a:r>
              <a:rPr b="0" lang="en-GB" sz="1000"/>
              <a:t> </a:t>
            </a:r>
            <a:endParaRPr b="0" sz="1000"/>
          </a:p>
          <a:p>
            <a:pPr indent="-330200" lvl="0" marL="457200" rtl="0" algn="l">
              <a:lnSpc>
                <a:spcPct val="100000"/>
              </a:lnSpc>
              <a:spcBef>
                <a:spcPts val="0"/>
              </a:spcBef>
              <a:spcAft>
                <a:spcPts val="0"/>
              </a:spcAft>
              <a:buSzPts val="1600"/>
              <a:buAutoNum type="arabicParenR"/>
            </a:pPr>
            <a:r>
              <a:rPr b="0" lang="en-GB" sz="1600"/>
              <a:t>Since audiences consist of over a billion users each, </a:t>
            </a:r>
            <a:r>
              <a:rPr lang="en-GB" sz="1600"/>
              <a:t>even a lift of about 0.5% is substantial</a:t>
            </a:r>
            <a:br>
              <a:rPr lang="en-GB" sz="1600"/>
            </a:br>
            <a:r>
              <a:rPr b="0" lang="en-GB" sz="1600"/>
              <a:t>and can make a difference given the </a:t>
            </a:r>
            <a:r>
              <a:rPr lang="en-GB" sz="1600"/>
              <a:t>high volume of predictions</a:t>
            </a:r>
            <a:r>
              <a:rPr b="0" lang="en-GB" sz="1600"/>
              <a:t> the model is expected to make.</a:t>
            </a:r>
            <a:endParaRPr b="0" sz="1600"/>
          </a:p>
        </p:txBody>
      </p:sp>
      <p:pic>
        <p:nvPicPr>
          <p:cNvPr id="423" name="Google Shape;423;g8aaea79ed3_0_926"/>
          <p:cNvPicPr preferRelativeResize="0"/>
          <p:nvPr/>
        </p:nvPicPr>
        <p:blipFill rotWithShape="1">
          <a:blip r:embed="rId3">
            <a:alphaModFix/>
          </a:blip>
          <a:srcRect b="0" l="0" r="0" t="0"/>
          <a:stretch/>
        </p:blipFill>
        <p:spPr>
          <a:xfrm>
            <a:off x="5600484" y="2302697"/>
            <a:ext cx="2779904" cy="1737440"/>
          </a:xfrm>
          <a:prstGeom prst="rect">
            <a:avLst/>
          </a:prstGeom>
          <a:noFill/>
          <a:ln>
            <a:noFill/>
          </a:ln>
        </p:spPr>
      </p:pic>
      <p:sp>
        <p:nvSpPr>
          <p:cNvPr id="424" name="Google Shape;424;g8aaea79ed3_0_926"/>
          <p:cNvSpPr txBox="1"/>
          <p:nvPr/>
        </p:nvSpPr>
        <p:spPr>
          <a:xfrm>
            <a:off x="4913073" y="1785100"/>
            <a:ext cx="41547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Performance improvements introduced by the service </a:t>
            </a:r>
            <a:br>
              <a:rPr b="0" i="0" lang="en-GB" sz="1400" u="none" cap="none" strike="noStrike">
                <a:solidFill>
                  <a:schemeClr val="dk1"/>
                </a:solidFill>
                <a:latin typeface="Calibri"/>
                <a:ea typeface="Calibri"/>
                <a:cs typeface="Calibri"/>
                <a:sym typeface="Calibri"/>
              </a:rPr>
            </a:br>
            <a:r>
              <a:rPr b="0" i="0" lang="en-GB" sz="1400" u="none" cap="none" strike="noStrike">
                <a:solidFill>
                  <a:schemeClr val="dk1"/>
                </a:solidFill>
                <a:latin typeface="Calibri"/>
                <a:ea typeface="Calibri"/>
                <a:cs typeface="Calibri"/>
                <a:sym typeface="Calibri"/>
              </a:rPr>
              <a:t>pipeline on four in-house conversion prediction tasks.</a:t>
            </a:r>
            <a:endParaRPr b="0" i="0" sz="1400" u="none" cap="none" strike="noStrike">
              <a:solidFill>
                <a:schemeClr val="dk1"/>
              </a:solidFill>
              <a:latin typeface="Calibri"/>
              <a:ea typeface="Calibri"/>
              <a:cs typeface="Calibri"/>
              <a:sym typeface="Calibri"/>
            </a:endParaRPr>
          </a:p>
        </p:txBody>
      </p:sp>
      <p:sp>
        <p:nvSpPr>
          <p:cNvPr id="425" name="Google Shape;425;g8aaea79ed3_0_926"/>
          <p:cNvSpPr/>
          <p:nvPr/>
        </p:nvSpPr>
        <p:spPr>
          <a:xfrm>
            <a:off x="235922" y="1049164"/>
            <a:ext cx="4183800" cy="5232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a:t>
            </a:r>
            <a:r>
              <a:rPr b="0" i="0" lang="en-GB" sz="1400" u="none" cap="none" strike="noStrike">
                <a:solidFill>
                  <a:schemeClr val="dk1"/>
                </a:solidFill>
                <a:latin typeface="Calibri"/>
                <a:ea typeface="Calibri"/>
                <a:cs typeface="Calibri"/>
                <a:sym typeface="Calibri"/>
              </a:rPr>
              <a:t> Utilized by several teams as a source of additional </a:t>
            </a:r>
            <a:br>
              <a:rPr b="0" i="0" lang="en-GB" sz="1400" u="none" cap="none" strike="noStrike">
                <a:solidFill>
                  <a:schemeClr val="dk1"/>
                </a:solidFill>
                <a:latin typeface="Calibri"/>
                <a:ea typeface="Calibri"/>
                <a:cs typeface="Calibri"/>
                <a:sym typeface="Calibri"/>
              </a:rPr>
            </a:br>
            <a:r>
              <a:rPr b="0" i="0" lang="en-GB" sz="1400" u="none" cap="none" strike="noStrike">
                <a:solidFill>
                  <a:schemeClr val="dk1"/>
                </a:solidFill>
                <a:latin typeface="Calibri"/>
                <a:ea typeface="Calibri"/>
                <a:cs typeface="Calibri"/>
                <a:sym typeface="Calibri"/>
              </a:rPr>
              <a:t>   user features, mainly for offline experimentation</a:t>
            </a:r>
            <a:endParaRPr b="0" i="0" sz="1400" u="none" cap="none" strike="noStrike">
              <a:solidFill>
                <a:srgbClr val="000000"/>
              </a:solidFill>
              <a:latin typeface="Arial"/>
              <a:ea typeface="Arial"/>
              <a:cs typeface="Arial"/>
              <a:sym typeface="Arial"/>
            </a:endParaRPr>
          </a:p>
        </p:txBody>
      </p:sp>
      <p:sp>
        <p:nvSpPr>
          <p:cNvPr id="426" name="Google Shape;426;g8aaea79ed3_0_926"/>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7" name="Google Shape;427;g8aaea79ed3_0_926"/>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Service Pipeline – Conversion Prediction</a:t>
            </a:r>
            <a:endParaRPr b="1" sz="2800"/>
          </a:p>
        </p:txBody>
      </p:sp>
      <p:pic>
        <p:nvPicPr>
          <p:cNvPr id="428" name="Google Shape;428;g8aaea79ed3_0_926"/>
          <p:cNvPicPr preferRelativeResize="0"/>
          <p:nvPr/>
        </p:nvPicPr>
        <p:blipFill rotWithShape="1">
          <a:blip r:embed="rId4">
            <a:alphaModFix/>
          </a:blip>
          <a:srcRect b="0" l="0" r="0" t="0"/>
          <a:stretch/>
        </p:blipFill>
        <p:spPr>
          <a:xfrm>
            <a:off x="6983550" y="201600"/>
            <a:ext cx="481676" cy="552005"/>
          </a:xfrm>
          <a:prstGeom prst="rect">
            <a:avLst/>
          </a:prstGeom>
          <a:noFill/>
          <a:ln>
            <a:noFill/>
          </a:ln>
        </p:spPr>
      </p:pic>
      <p:pic>
        <p:nvPicPr>
          <p:cNvPr id="429" name="Google Shape;429;g8aaea79ed3_0_926"/>
          <p:cNvPicPr preferRelativeResize="0"/>
          <p:nvPr/>
        </p:nvPicPr>
        <p:blipFill rotWithShape="1">
          <a:blip r:embed="rId5">
            <a:alphaModFix/>
          </a:blip>
          <a:srcRect b="0" l="0" r="0" t="0"/>
          <a:stretch/>
        </p:blipFill>
        <p:spPr>
          <a:xfrm>
            <a:off x="7542083" y="236229"/>
            <a:ext cx="1364067" cy="482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g8aaea79ed3_0_1040"/>
          <p:cNvSpPr txBox="1"/>
          <p:nvPr>
            <p:ph type="title"/>
          </p:nvPr>
        </p:nvSpPr>
        <p:spPr>
          <a:xfrm>
            <a:off x="628650" y="2808811"/>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br>
              <a:rPr lang="en-GB">
                <a:latin typeface="Calibri"/>
                <a:ea typeface="Calibri"/>
                <a:cs typeface="Calibri"/>
                <a:sym typeface="Calibri"/>
              </a:rPr>
            </a:br>
            <a:r>
              <a:rPr lang="en-GB"/>
              <a:t>Thank you!</a:t>
            </a:r>
            <a:r>
              <a:rPr lang="en-GB" sz="1000">
                <a:latin typeface="Calibri"/>
                <a:ea typeface="Calibri"/>
                <a:cs typeface="Calibri"/>
                <a:sym typeface="Calibri"/>
              </a:rPr>
              <a:t> </a:t>
            </a:r>
            <a:br>
              <a:rPr lang="en-GB">
                <a:latin typeface="Calibri"/>
                <a:ea typeface="Calibri"/>
                <a:cs typeface="Calibri"/>
                <a:sym typeface="Calibri"/>
              </a:rPr>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g8aaea79ed3_0_111"/>
          <p:cNvSpPr txBox="1"/>
          <p:nvPr>
            <p:ph idx="1" type="body"/>
          </p:nvPr>
        </p:nvSpPr>
        <p:spPr>
          <a:xfrm>
            <a:off x="252146" y="1087869"/>
            <a:ext cx="8815800" cy="562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i="1" lang="en-GB" u="sng"/>
              <a:t>Motivation</a:t>
            </a:r>
            <a:endParaRPr i="1" sz="500" u="sng"/>
          </a:p>
          <a:p>
            <a:pPr indent="0" lvl="0" marL="0" rtl="0" algn="l">
              <a:lnSpc>
                <a:spcPct val="100000"/>
              </a:lnSpc>
              <a:spcBef>
                <a:spcPts val="360"/>
              </a:spcBef>
              <a:spcAft>
                <a:spcPts val="0"/>
              </a:spcAft>
              <a:buClr>
                <a:schemeClr val="dk1"/>
              </a:buClr>
              <a:buSzPts val="1800"/>
              <a:buNone/>
            </a:pPr>
            <a:r>
              <a:rPr b="0" lang="en-GB"/>
              <a:t>Providing </a:t>
            </a:r>
            <a:r>
              <a:rPr i="1" lang="en-GB"/>
              <a:t>time-aware</a:t>
            </a:r>
            <a:r>
              <a:rPr b="0" lang="en-GB"/>
              <a:t> user/activity </a:t>
            </a:r>
            <a:r>
              <a:rPr i="1" lang="en-GB"/>
              <a:t>embeddings as a service</a:t>
            </a:r>
            <a:r>
              <a:rPr b="0" lang="en-GB"/>
              <a:t> to other teams in a company</a:t>
            </a:r>
            <a:endParaRPr b="0" sz="1500"/>
          </a:p>
        </p:txBody>
      </p:sp>
      <p:sp>
        <p:nvSpPr>
          <p:cNvPr id="210" name="Google Shape;210;g8aaea79ed3_0_111"/>
          <p:cNvSpPr txBox="1"/>
          <p:nvPr>
            <p:ph idx="1" type="body"/>
          </p:nvPr>
        </p:nvSpPr>
        <p:spPr>
          <a:xfrm>
            <a:off x="252150" y="1935575"/>
            <a:ext cx="8815800" cy="216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Clr>
                <a:schemeClr val="dk1"/>
              </a:buClr>
              <a:buSzPts val="1800"/>
              <a:buNone/>
            </a:pPr>
            <a:r>
              <a:rPr i="1" lang="en-GB" u="sng"/>
              <a:t>Challenges</a:t>
            </a:r>
            <a:endParaRPr/>
          </a:p>
          <a:p>
            <a:pPr indent="0" lvl="0" marL="0" rtl="0" algn="l">
              <a:lnSpc>
                <a:spcPct val="100000"/>
              </a:lnSpc>
              <a:spcBef>
                <a:spcPts val="60"/>
              </a:spcBef>
              <a:spcAft>
                <a:spcPts val="0"/>
              </a:spcAft>
              <a:buClr>
                <a:schemeClr val="dk1"/>
              </a:buClr>
              <a:buSzPts val="300"/>
              <a:buNone/>
            </a:pPr>
            <a:r>
              <a:t/>
            </a:r>
            <a:endParaRPr i="1" sz="300" u="sng">
              <a:solidFill>
                <a:srgbClr val="0070C0"/>
              </a:solidFill>
            </a:endParaRPr>
          </a:p>
          <a:p>
            <a:pPr indent="0" lvl="0" marL="0" rtl="0" algn="l">
              <a:lnSpc>
                <a:spcPct val="100000"/>
              </a:lnSpc>
              <a:spcBef>
                <a:spcPts val="320"/>
              </a:spcBef>
              <a:spcAft>
                <a:spcPts val="0"/>
              </a:spcAft>
              <a:buClr>
                <a:srgbClr val="0070C0"/>
              </a:buClr>
              <a:buSzPts val="1600"/>
              <a:buNone/>
            </a:pPr>
            <a:r>
              <a:rPr i="1" lang="en-GB" sz="1600">
                <a:solidFill>
                  <a:srgbClr val="0070C0"/>
                </a:solidFill>
              </a:rPr>
              <a:t>Task-independence</a:t>
            </a:r>
            <a:endParaRPr/>
          </a:p>
          <a:p>
            <a:pPr indent="-342900" lvl="0" marL="342900" rtl="0" algn="l">
              <a:lnSpc>
                <a:spcPct val="100000"/>
              </a:lnSpc>
              <a:spcBef>
                <a:spcPts val="300"/>
              </a:spcBef>
              <a:spcAft>
                <a:spcPts val="0"/>
              </a:spcAft>
              <a:buClr>
                <a:schemeClr val="dk1"/>
              </a:buClr>
              <a:buSzPts val="1500"/>
              <a:buFont typeface="Arial"/>
              <a:buChar char="•"/>
            </a:pPr>
            <a:r>
              <a:rPr b="0" lang="en-GB" sz="1500"/>
              <a:t>The stumbling block of </a:t>
            </a:r>
            <a:r>
              <a:rPr lang="en-GB" sz="1500"/>
              <a:t>user-level</a:t>
            </a:r>
            <a:r>
              <a:rPr b="0" lang="en-GB" sz="1500"/>
              <a:t> modeling</a:t>
            </a:r>
            <a:endParaRPr/>
          </a:p>
          <a:p>
            <a:pPr indent="-285750" lvl="1" marL="742950" rtl="0" algn="l">
              <a:lnSpc>
                <a:spcPct val="100000"/>
              </a:lnSpc>
              <a:spcBef>
                <a:spcPts val="300"/>
              </a:spcBef>
              <a:spcAft>
                <a:spcPts val="0"/>
              </a:spcAft>
              <a:buClr>
                <a:schemeClr val="dk1"/>
              </a:buClr>
              <a:buSzPts val="1500"/>
              <a:buChar char="•"/>
            </a:pPr>
            <a:r>
              <a:rPr b="0" lang="en-GB" sz="1500"/>
              <a:t>Requires analyzing </a:t>
            </a:r>
            <a:r>
              <a:rPr b="0" lang="en-GB" sz="1500" u="sng"/>
              <a:t>user trails</a:t>
            </a:r>
            <a:r>
              <a:rPr b="0" lang="en-GB" sz="1500"/>
              <a:t> (sequences of user activities)</a:t>
            </a:r>
            <a:endParaRPr/>
          </a:p>
          <a:p>
            <a:pPr indent="-342900" lvl="0" marL="342900" rtl="0" algn="l">
              <a:lnSpc>
                <a:spcPct val="100000"/>
              </a:lnSpc>
              <a:spcBef>
                <a:spcPts val="300"/>
              </a:spcBef>
              <a:spcAft>
                <a:spcPts val="0"/>
              </a:spcAft>
              <a:buClr>
                <a:schemeClr val="dk1"/>
              </a:buClr>
              <a:buSzPts val="1500"/>
              <a:buFont typeface="Arial"/>
              <a:buChar char="•"/>
            </a:pPr>
            <a:r>
              <a:rPr b="0" lang="en-GB" sz="1500"/>
              <a:t>Need of a </a:t>
            </a:r>
            <a:r>
              <a:rPr lang="en-GB" sz="1500"/>
              <a:t>centralized</a:t>
            </a:r>
            <a:r>
              <a:rPr b="0" lang="en-GB" sz="1500"/>
              <a:t> and </a:t>
            </a:r>
            <a:r>
              <a:rPr lang="en-GB" sz="1500"/>
              <a:t>universal</a:t>
            </a:r>
            <a:r>
              <a:rPr b="0" lang="en-GB" sz="1500"/>
              <a:t> pool of user representations</a:t>
            </a:r>
            <a:endParaRPr sz="1500"/>
          </a:p>
          <a:p>
            <a:pPr indent="-342900" lvl="0" marL="342900" rtl="0" algn="l">
              <a:lnSpc>
                <a:spcPct val="100000"/>
              </a:lnSpc>
              <a:spcBef>
                <a:spcPts val="300"/>
              </a:spcBef>
              <a:spcAft>
                <a:spcPts val="0"/>
              </a:spcAft>
              <a:buClr>
                <a:schemeClr val="dk1"/>
              </a:buClr>
              <a:buSzPts val="1500"/>
              <a:buFont typeface="Arial"/>
              <a:buChar char="•"/>
            </a:pPr>
            <a:r>
              <a:rPr b="0" lang="en-GB" sz="1500"/>
              <a:t>Can be used for any type of </a:t>
            </a:r>
            <a:r>
              <a:rPr i="1" lang="en-GB" sz="1500">
                <a:solidFill>
                  <a:srgbClr val="0070C0"/>
                </a:solidFill>
              </a:rPr>
              <a:t>advertising, user profiling, recommendations,</a:t>
            </a:r>
            <a:r>
              <a:rPr b="0" lang="en-GB" sz="1500"/>
              <a:t> etc. </a:t>
            </a:r>
            <a:endParaRPr/>
          </a:p>
          <a:p>
            <a:pPr indent="-285750" lvl="1" marL="742950" rtl="0" algn="l">
              <a:lnSpc>
                <a:spcPct val="100000"/>
              </a:lnSpc>
              <a:spcBef>
                <a:spcPts val="300"/>
              </a:spcBef>
              <a:spcAft>
                <a:spcPts val="0"/>
              </a:spcAft>
              <a:buClr>
                <a:schemeClr val="dk1"/>
              </a:buClr>
              <a:buSzPts val="1500"/>
              <a:buChar char="•"/>
            </a:pPr>
            <a:r>
              <a:rPr b="1" lang="en-GB" sz="1500"/>
              <a:t>individual teams are not burdened </a:t>
            </a:r>
            <a:r>
              <a:rPr b="0" lang="en-GB" sz="1500"/>
              <a:t>with efforts around understanding data, creating features, etc.</a:t>
            </a:r>
            <a:endParaRPr b="0" sz="1500"/>
          </a:p>
        </p:txBody>
      </p:sp>
      <p:sp>
        <p:nvSpPr>
          <p:cNvPr id="211" name="Google Shape;211;g8aaea79ed3_0_111"/>
          <p:cNvSpPr txBox="1"/>
          <p:nvPr>
            <p:ph idx="1" type="body"/>
          </p:nvPr>
        </p:nvSpPr>
        <p:spPr>
          <a:xfrm>
            <a:off x="252150" y="4080145"/>
            <a:ext cx="8815800" cy="123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00"/>
              </a:spcBef>
              <a:spcAft>
                <a:spcPts val="0"/>
              </a:spcAft>
              <a:buSzPts val="1800"/>
              <a:buNone/>
            </a:pPr>
            <a:r>
              <a:rPr i="1" lang="en-GB" sz="1600">
                <a:solidFill>
                  <a:srgbClr val="0070C0"/>
                </a:solidFill>
              </a:rPr>
              <a:t>Compactness</a:t>
            </a:r>
            <a:endParaRPr/>
          </a:p>
          <a:p>
            <a:pPr indent="-342900" lvl="0" marL="342900" rtl="0" algn="l">
              <a:lnSpc>
                <a:spcPct val="100000"/>
              </a:lnSpc>
              <a:spcBef>
                <a:spcPts val="300"/>
              </a:spcBef>
              <a:spcAft>
                <a:spcPts val="0"/>
              </a:spcAft>
              <a:buClr>
                <a:schemeClr val="dk1"/>
              </a:buClr>
              <a:buSzPts val="1500"/>
              <a:buFont typeface="Arial"/>
              <a:buChar char="•"/>
            </a:pPr>
            <a:r>
              <a:rPr lang="en-GB" sz="1500"/>
              <a:t>Instead of using only </a:t>
            </a:r>
            <a:r>
              <a:rPr b="0" lang="en-GB" sz="1500"/>
              <a:t>a few readily available user features (like gender and age),</a:t>
            </a:r>
            <a:endParaRPr/>
          </a:p>
          <a:p>
            <a:pPr indent="-342900" lvl="0" marL="342900" rtl="0" algn="l">
              <a:lnSpc>
                <a:spcPct val="100000"/>
              </a:lnSpc>
              <a:spcBef>
                <a:spcPts val="300"/>
              </a:spcBef>
              <a:spcAft>
                <a:spcPts val="0"/>
              </a:spcAft>
              <a:buClr>
                <a:schemeClr val="dk1"/>
              </a:buClr>
              <a:buSzPts val="1500"/>
              <a:buFont typeface="Arial"/>
              <a:buChar char="•"/>
            </a:pPr>
            <a:r>
              <a:rPr lang="en-GB" sz="1500"/>
              <a:t>Other extreme: </a:t>
            </a:r>
            <a:r>
              <a:rPr b="0" lang="en-GB" sz="1500"/>
              <a:t>coming up with activity- or interest-based features </a:t>
            </a:r>
            <a:endParaRPr/>
          </a:p>
          <a:p>
            <a:pPr indent="-285750" lvl="1" marL="742950" rtl="0" algn="l">
              <a:lnSpc>
                <a:spcPct val="100000"/>
              </a:lnSpc>
              <a:spcBef>
                <a:spcPts val="300"/>
              </a:spcBef>
              <a:spcAft>
                <a:spcPts val="0"/>
              </a:spcAft>
              <a:buClr>
                <a:schemeClr val="dk1"/>
              </a:buClr>
              <a:buSzPts val="1500"/>
              <a:buChar char="•"/>
            </a:pPr>
            <a:r>
              <a:rPr b="0" lang="en-GB" sz="1500"/>
              <a:t>may result in billions of sparse features</a:t>
            </a:r>
            <a:endParaRPr b="1" sz="1500"/>
          </a:p>
          <a:p>
            <a:pPr indent="-247650" lvl="0" marL="342900" rtl="0" algn="l">
              <a:lnSpc>
                <a:spcPct val="100000"/>
              </a:lnSpc>
              <a:spcBef>
                <a:spcPts val="300"/>
              </a:spcBef>
              <a:spcAft>
                <a:spcPts val="0"/>
              </a:spcAft>
              <a:buClr>
                <a:schemeClr val="dk1"/>
              </a:buClr>
              <a:buSzPts val="1500"/>
              <a:buFont typeface="Arial"/>
              <a:buNone/>
            </a:pPr>
            <a:r>
              <a:t/>
            </a:r>
            <a:endParaRPr b="0" sz="1500"/>
          </a:p>
        </p:txBody>
      </p:sp>
      <p:sp>
        <p:nvSpPr>
          <p:cNvPr id="212" name="Google Shape;212;g8aaea79ed3_0_111"/>
          <p:cNvSpPr txBox="1"/>
          <p:nvPr>
            <p:ph idx="1" type="body"/>
          </p:nvPr>
        </p:nvSpPr>
        <p:spPr>
          <a:xfrm>
            <a:off x="252075" y="5308638"/>
            <a:ext cx="8815800" cy="108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20"/>
              </a:spcBef>
              <a:spcAft>
                <a:spcPts val="0"/>
              </a:spcAft>
              <a:buClr>
                <a:srgbClr val="0070C0"/>
              </a:buClr>
              <a:buSzPts val="1600"/>
              <a:buNone/>
            </a:pPr>
            <a:r>
              <a:rPr i="1" lang="en-GB" sz="1600">
                <a:solidFill>
                  <a:srgbClr val="0070C0"/>
                </a:solidFill>
              </a:rPr>
              <a:t>Temporal-awareness</a:t>
            </a:r>
            <a:endParaRPr b="0" i="1" sz="1600"/>
          </a:p>
          <a:p>
            <a:pPr indent="-342900" lvl="1" marL="342900" rtl="0" algn="l">
              <a:lnSpc>
                <a:spcPct val="100000"/>
              </a:lnSpc>
              <a:spcBef>
                <a:spcPts val="300"/>
              </a:spcBef>
              <a:spcAft>
                <a:spcPts val="0"/>
              </a:spcAft>
              <a:buClr>
                <a:schemeClr val="dk1"/>
              </a:buClr>
              <a:buSzPts val="1500"/>
              <a:buChar char="•"/>
            </a:pPr>
            <a:r>
              <a:rPr lang="en-GB" sz="1500"/>
              <a:t>The intrinsic </a:t>
            </a:r>
            <a:r>
              <a:rPr b="1" lang="en-GB" sz="1500"/>
              <a:t>between-activity dependencies </a:t>
            </a:r>
            <a:r>
              <a:rPr lang="en-GB" sz="1500"/>
              <a:t>should be preserved</a:t>
            </a:r>
            <a:endParaRPr/>
          </a:p>
          <a:p>
            <a:pPr indent="-342900" lvl="1" marL="342900" rtl="0" algn="l">
              <a:lnSpc>
                <a:spcPct val="100000"/>
              </a:lnSpc>
              <a:spcBef>
                <a:spcPts val="300"/>
              </a:spcBef>
              <a:spcAft>
                <a:spcPts val="0"/>
              </a:spcAft>
              <a:buClr>
                <a:schemeClr val="dk1"/>
              </a:buClr>
              <a:buSzPts val="1500"/>
              <a:buChar char="•"/>
            </a:pPr>
            <a:r>
              <a:rPr lang="en-GB" sz="1500"/>
              <a:t>The </a:t>
            </a:r>
            <a:r>
              <a:rPr b="1" i="1" lang="en-GB" sz="1500"/>
              <a:t>irregular</a:t>
            </a:r>
            <a:r>
              <a:rPr lang="en-GB" sz="1500"/>
              <a:t> </a:t>
            </a:r>
            <a:r>
              <a:rPr b="1" lang="en-GB" sz="1500"/>
              <a:t>time gaps </a:t>
            </a:r>
            <a:r>
              <a:rPr lang="en-GB" sz="1500"/>
              <a:t>should be accounted for</a:t>
            </a:r>
            <a:endParaRPr b="1" sz="1500"/>
          </a:p>
          <a:p>
            <a:pPr indent="-247650" lvl="0" marL="342900" rtl="0" algn="l">
              <a:lnSpc>
                <a:spcPct val="100000"/>
              </a:lnSpc>
              <a:spcBef>
                <a:spcPts val="300"/>
              </a:spcBef>
              <a:spcAft>
                <a:spcPts val="0"/>
              </a:spcAft>
              <a:buClr>
                <a:schemeClr val="dk1"/>
              </a:buClr>
              <a:buSzPts val="1500"/>
              <a:buFont typeface="Arial"/>
              <a:buNone/>
            </a:pPr>
            <a:r>
              <a:t/>
            </a:r>
            <a:endParaRPr b="0" sz="1500"/>
          </a:p>
        </p:txBody>
      </p:sp>
      <p:sp>
        <p:nvSpPr>
          <p:cNvPr id="213" name="Google Shape;213;g8aaea79ed3_0_111"/>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g8aaea79ed3_0_111"/>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Motivation and Challenges</a:t>
            </a:r>
            <a:endParaRPr b="1" sz="2800"/>
          </a:p>
        </p:txBody>
      </p:sp>
      <p:pic>
        <p:nvPicPr>
          <p:cNvPr id="215" name="Google Shape;215;g8aaea79ed3_0_111"/>
          <p:cNvPicPr preferRelativeResize="0"/>
          <p:nvPr/>
        </p:nvPicPr>
        <p:blipFill rotWithShape="1">
          <a:blip r:embed="rId3">
            <a:alphaModFix/>
          </a:blip>
          <a:srcRect b="0" l="0" r="0" t="0"/>
          <a:stretch/>
        </p:blipFill>
        <p:spPr>
          <a:xfrm>
            <a:off x="6983550" y="201600"/>
            <a:ext cx="481676" cy="552005"/>
          </a:xfrm>
          <a:prstGeom prst="rect">
            <a:avLst/>
          </a:prstGeom>
          <a:noFill/>
          <a:ln>
            <a:noFill/>
          </a:ln>
        </p:spPr>
      </p:pic>
      <p:pic>
        <p:nvPicPr>
          <p:cNvPr id="216" name="Google Shape;216;g8aaea79ed3_0_111"/>
          <p:cNvPicPr preferRelativeResize="0"/>
          <p:nvPr/>
        </p:nvPicPr>
        <p:blipFill rotWithShape="1">
          <a:blip r:embed="rId4">
            <a:alphaModFix/>
          </a:blip>
          <a:srcRect b="0" l="0" r="0" t="0"/>
          <a:stretch/>
        </p:blipFill>
        <p:spPr>
          <a:xfrm>
            <a:off x="7542083" y="236229"/>
            <a:ext cx="1364067" cy="482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g8aaea79ed3_0_334"/>
          <p:cNvSpPr txBox="1"/>
          <p:nvPr>
            <p:ph idx="1" type="body"/>
          </p:nvPr>
        </p:nvSpPr>
        <p:spPr>
          <a:xfrm>
            <a:off x="252150" y="1214875"/>
            <a:ext cx="8815800" cy="23211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220"/>
              <a:buFont typeface="Arial"/>
              <a:buChar char="•"/>
            </a:pPr>
            <a:r>
              <a:rPr lang="en-GB" sz="2220"/>
              <a:t>Given: </a:t>
            </a:r>
            <a:endParaRPr/>
          </a:p>
          <a:p>
            <a:pPr indent="0" lvl="0" marL="0" rtl="0" algn="l">
              <a:lnSpc>
                <a:spcPct val="90000"/>
              </a:lnSpc>
              <a:spcBef>
                <a:spcPts val="444"/>
              </a:spcBef>
              <a:spcAft>
                <a:spcPts val="0"/>
              </a:spcAft>
              <a:buClr>
                <a:schemeClr val="dk1"/>
              </a:buClr>
              <a:buSzPts val="2220"/>
              <a:buNone/>
            </a:pPr>
            <a:r>
              <a:rPr b="0" lang="en-GB" sz="2220"/>
              <a:t>      A sequence of user activities                                     , along</a:t>
            </a:r>
            <a:br>
              <a:rPr b="0" lang="en-GB" sz="2220"/>
            </a:br>
            <a:r>
              <a:rPr b="0" lang="en-GB" sz="2220"/>
              <a:t>      with their corresponding timestamps                                  .</a:t>
            </a:r>
            <a:endParaRPr/>
          </a:p>
          <a:p>
            <a:pPr indent="-201930" lvl="0" marL="342900" rtl="0" algn="l">
              <a:lnSpc>
                <a:spcPct val="90000"/>
              </a:lnSpc>
              <a:spcBef>
                <a:spcPts val="444"/>
              </a:spcBef>
              <a:spcAft>
                <a:spcPts val="0"/>
              </a:spcAft>
              <a:buClr>
                <a:schemeClr val="dk1"/>
              </a:buClr>
              <a:buSzPts val="2220"/>
              <a:buFont typeface="Arial"/>
              <a:buNone/>
            </a:pPr>
            <a:r>
              <a:t/>
            </a:r>
            <a:endParaRPr b="0" sz="2220"/>
          </a:p>
          <a:p>
            <a:pPr indent="-342900" lvl="0" marL="342900" rtl="0" algn="l">
              <a:lnSpc>
                <a:spcPct val="90000"/>
              </a:lnSpc>
              <a:spcBef>
                <a:spcPts val="444"/>
              </a:spcBef>
              <a:spcAft>
                <a:spcPts val="0"/>
              </a:spcAft>
              <a:buClr>
                <a:schemeClr val="dk1"/>
              </a:buClr>
              <a:buSzPts val="2220"/>
              <a:buFont typeface="Arial"/>
              <a:buChar char="•"/>
            </a:pPr>
            <a:r>
              <a:rPr lang="en-GB" sz="2220"/>
              <a:t>Objective: </a:t>
            </a:r>
            <a:endParaRPr/>
          </a:p>
          <a:p>
            <a:pPr indent="0" lvl="0" marL="0" rtl="0" algn="l">
              <a:lnSpc>
                <a:spcPct val="90000"/>
              </a:lnSpc>
              <a:spcBef>
                <a:spcPts val="444"/>
              </a:spcBef>
              <a:spcAft>
                <a:spcPts val="0"/>
              </a:spcAft>
              <a:buClr>
                <a:schemeClr val="dk1"/>
              </a:buClr>
              <a:buSzPts val="2220"/>
              <a:buNone/>
            </a:pPr>
            <a:r>
              <a:rPr b="0" lang="en-GB" sz="2220"/>
              <a:t>      Learn a function     that projects a </a:t>
            </a:r>
            <a:r>
              <a:rPr lang="en-GB" sz="2220"/>
              <a:t>user</a:t>
            </a:r>
            <a:r>
              <a:rPr b="0" lang="en-GB" sz="2220"/>
              <a:t> to an </a:t>
            </a:r>
            <a:r>
              <a:rPr lang="en-GB" sz="2220"/>
              <a:t>embedding </a:t>
            </a:r>
            <a:r>
              <a:rPr b="0" lang="en-GB" sz="2035"/>
              <a:t>    .</a:t>
            </a:r>
            <a:endParaRPr/>
          </a:p>
          <a:p>
            <a:pPr indent="0" lvl="0" marL="0" rtl="0" algn="l">
              <a:lnSpc>
                <a:spcPct val="90000"/>
              </a:lnSpc>
              <a:spcBef>
                <a:spcPts val="407"/>
              </a:spcBef>
              <a:spcAft>
                <a:spcPts val="0"/>
              </a:spcAft>
              <a:buClr>
                <a:schemeClr val="dk1"/>
              </a:buClr>
              <a:buSzPts val="2035"/>
              <a:buNone/>
            </a:pPr>
            <a:r>
              <a:t/>
            </a:r>
            <a:endParaRPr b="0" sz="2035"/>
          </a:p>
          <a:p>
            <a:pPr indent="0" lvl="0" marL="342900" rtl="0" algn="l">
              <a:lnSpc>
                <a:spcPct val="90000"/>
              </a:lnSpc>
              <a:spcBef>
                <a:spcPts val="444"/>
              </a:spcBef>
              <a:spcAft>
                <a:spcPts val="0"/>
              </a:spcAft>
              <a:buSzPts val="1800"/>
              <a:buNone/>
            </a:pPr>
            <a:r>
              <a:t/>
            </a:r>
            <a:endParaRPr b="0" sz="2035"/>
          </a:p>
        </p:txBody>
      </p:sp>
      <p:pic>
        <p:nvPicPr>
          <p:cNvPr id="222" name="Google Shape;222;g8aaea79ed3_0_334"/>
          <p:cNvPicPr preferRelativeResize="0"/>
          <p:nvPr/>
        </p:nvPicPr>
        <p:blipFill rotWithShape="1">
          <a:blip r:embed="rId3">
            <a:alphaModFix/>
          </a:blip>
          <a:srcRect b="0" l="0" r="0" t="0"/>
          <a:stretch/>
        </p:blipFill>
        <p:spPr>
          <a:xfrm>
            <a:off x="4017528" y="1596384"/>
            <a:ext cx="2278350" cy="333602"/>
          </a:xfrm>
          <a:prstGeom prst="rect">
            <a:avLst/>
          </a:prstGeom>
          <a:noFill/>
          <a:ln>
            <a:noFill/>
          </a:ln>
        </p:spPr>
      </p:pic>
      <p:pic>
        <p:nvPicPr>
          <p:cNvPr id="223" name="Google Shape;223;g8aaea79ed3_0_334"/>
          <p:cNvPicPr preferRelativeResize="0"/>
          <p:nvPr/>
        </p:nvPicPr>
        <p:blipFill rotWithShape="1">
          <a:blip r:embed="rId4">
            <a:alphaModFix/>
          </a:blip>
          <a:srcRect b="0" l="0" r="0" t="0"/>
          <a:stretch/>
        </p:blipFill>
        <p:spPr>
          <a:xfrm>
            <a:off x="4988926" y="1929986"/>
            <a:ext cx="2102284" cy="310608"/>
          </a:xfrm>
          <a:prstGeom prst="rect">
            <a:avLst/>
          </a:prstGeom>
          <a:noFill/>
          <a:ln>
            <a:noFill/>
          </a:ln>
        </p:spPr>
      </p:pic>
      <p:pic>
        <p:nvPicPr>
          <p:cNvPr id="224" name="Google Shape;224;g8aaea79ed3_0_334"/>
          <p:cNvPicPr preferRelativeResize="0"/>
          <p:nvPr/>
        </p:nvPicPr>
        <p:blipFill rotWithShape="1">
          <a:blip r:embed="rId5">
            <a:alphaModFix/>
          </a:blip>
          <a:srcRect b="0" l="0" r="0" t="0"/>
          <a:stretch/>
        </p:blipFill>
        <p:spPr>
          <a:xfrm>
            <a:off x="2606431" y="3025221"/>
            <a:ext cx="225362" cy="334157"/>
          </a:xfrm>
          <a:prstGeom prst="rect">
            <a:avLst/>
          </a:prstGeom>
          <a:noFill/>
          <a:ln>
            <a:noFill/>
          </a:ln>
        </p:spPr>
      </p:pic>
      <p:pic>
        <p:nvPicPr>
          <p:cNvPr id="225" name="Google Shape;225;g8aaea79ed3_0_334"/>
          <p:cNvPicPr preferRelativeResize="0"/>
          <p:nvPr/>
        </p:nvPicPr>
        <p:blipFill rotWithShape="1">
          <a:blip r:embed="rId6">
            <a:alphaModFix/>
          </a:blip>
          <a:srcRect b="0" l="0" r="0" t="0"/>
          <a:stretch/>
        </p:blipFill>
        <p:spPr>
          <a:xfrm>
            <a:off x="7247428" y="3025221"/>
            <a:ext cx="189788" cy="258662"/>
          </a:xfrm>
          <a:prstGeom prst="rect">
            <a:avLst/>
          </a:prstGeom>
          <a:noFill/>
          <a:ln>
            <a:noFill/>
          </a:ln>
        </p:spPr>
      </p:pic>
      <p:sp>
        <p:nvSpPr>
          <p:cNvPr id="226" name="Google Shape;226;g8aaea79ed3_0_334"/>
          <p:cNvSpPr txBox="1"/>
          <p:nvPr>
            <p:ph idx="1" type="body"/>
          </p:nvPr>
        </p:nvSpPr>
        <p:spPr>
          <a:xfrm>
            <a:off x="252150" y="3794125"/>
            <a:ext cx="8815800" cy="25737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444"/>
              </a:spcBef>
              <a:spcAft>
                <a:spcPts val="0"/>
              </a:spcAft>
              <a:buClr>
                <a:schemeClr val="dk1"/>
              </a:buClr>
              <a:buSzPts val="2220"/>
              <a:buFont typeface="Arial"/>
              <a:buChar char="•"/>
            </a:pPr>
            <a:r>
              <a:rPr b="0" lang="en-GB" sz="2220"/>
              <a:t>Learn </a:t>
            </a:r>
            <a:r>
              <a:rPr lang="en-GB" sz="2220"/>
              <a:t>user embeddings:</a:t>
            </a:r>
            <a:endParaRPr/>
          </a:p>
          <a:p>
            <a:pPr indent="-285750" lvl="1" marL="742950" rtl="0" algn="l">
              <a:lnSpc>
                <a:spcPct val="90000"/>
              </a:lnSpc>
              <a:spcBef>
                <a:spcPts val="351"/>
              </a:spcBef>
              <a:spcAft>
                <a:spcPts val="0"/>
              </a:spcAft>
              <a:buClr>
                <a:srgbClr val="0070C0"/>
              </a:buClr>
              <a:buSzPts val="1757"/>
              <a:buChar char="•"/>
            </a:pPr>
            <a:r>
              <a:rPr b="1" i="1" lang="en-GB" sz="1757">
                <a:solidFill>
                  <a:srgbClr val="0070C0"/>
                </a:solidFill>
              </a:rPr>
              <a:t>universal</a:t>
            </a:r>
            <a:r>
              <a:rPr i="1" lang="en-GB" sz="1757"/>
              <a:t> (</a:t>
            </a:r>
            <a:r>
              <a:rPr b="1" i="1" lang="en-GB" sz="1757"/>
              <a:t>task-independent</a:t>
            </a:r>
            <a:r>
              <a:rPr i="1" lang="en-GB" sz="1757"/>
              <a:t>)</a:t>
            </a:r>
            <a:endParaRPr/>
          </a:p>
          <a:p>
            <a:pPr indent="-285750" lvl="1" marL="742950" rtl="0" algn="l">
              <a:lnSpc>
                <a:spcPct val="90000"/>
              </a:lnSpc>
              <a:spcBef>
                <a:spcPts val="351"/>
              </a:spcBef>
              <a:spcAft>
                <a:spcPts val="0"/>
              </a:spcAft>
              <a:buClr>
                <a:srgbClr val="0070C0"/>
              </a:buClr>
              <a:buSzPts val="1757"/>
              <a:buChar char="•"/>
            </a:pPr>
            <a:r>
              <a:rPr b="1" i="1" lang="en-GB" sz="1757">
                <a:solidFill>
                  <a:srgbClr val="0070C0"/>
                </a:solidFill>
              </a:rPr>
              <a:t>compact </a:t>
            </a:r>
            <a:r>
              <a:rPr i="1" lang="en-GB" sz="1757"/>
              <a:t>(</a:t>
            </a:r>
            <a:r>
              <a:rPr b="1" i="1" lang="en-GB" sz="1757"/>
              <a:t>low-dimensional</a:t>
            </a:r>
            <a:r>
              <a:rPr i="1" lang="en-GB" sz="1757"/>
              <a:t>)</a:t>
            </a:r>
            <a:endParaRPr/>
          </a:p>
          <a:p>
            <a:pPr indent="-285750" lvl="1" marL="742950" rtl="0" algn="l">
              <a:lnSpc>
                <a:spcPct val="90000"/>
              </a:lnSpc>
              <a:spcBef>
                <a:spcPts val="351"/>
              </a:spcBef>
              <a:spcAft>
                <a:spcPts val="0"/>
              </a:spcAft>
              <a:buClr>
                <a:srgbClr val="0070C0"/>
              </a:buClr>
              <a:buSzPts val="1757"/>
              <a:buChar char="•"/>
            </a:pPr>
            <a:r>
              <a:rPr b="1" i="1" lang="en-GB" sz="1757">
                <a:solidFill>
                  <a:srgbClr val="0070C0"/>
                </a:solidFill>
              </a:rPr>
              <a:t>time-aware</a:t>
            </a:r>
            <a:r>
              <a:rPr i="1" lang="en-GB" sz="1757"/>
              <a:t> (preserves the </a:t>
            </a:r>
            <a:r>
              <a:rPr b="1" i="1" lang="en-GB" sz="1757"/>
              <a:t>temporal</a:t>
            </a:r>
            <a:r>
              <a:rPr i="1" lang="en-GB" sz="1757"/>
              <a:t> dependencies among a user’s activities)</a:t>
            </a:r>
            <a:endParaRPr/>
          </a:p>
          <a:p>
            <a:pPr indent="0" lvl="0" marL="0" rtl="0" algn="l">
              <a:lnSpc>
                <a:spcPct val="90000"/>
              </a:lnSpc>
              <a:spcBef>
                <a:spcPts val="185"/>
              </a:spcBef>
              <a:spcAft>
                <a:spcPts val="0"/>
              </a:spcAft>
              <a:buClr>
                <a:schemeClr val="dk1"/>
              </a:buClr>
              <a:buSzPts val="925"/>
              <a:buNone/>
            </a:pPr>
            <a:r>
              <a:rPr b="0" lang="en-GB" sz="925"/>
              <a:t> </a:t>
            </a:r>
            <a:endParaRPr/>
          </a:p>
          <a:p>
            <a:pPr indent="0" lvl="0" marL="0" rtl="0" algn="l">
              <a:lnSpc>
                <a:spcPct val="90000"/>
              </a:lnSpc>
              <a:spcBef>
                <a:spcPts val="368"/>
              </a:spcBef>
              <a:spcAft>
                <a:spcPts val="0"/>
              </a:spcAft>
              <a:buClr>
                <a:schemeClr val="dk1"/>
              </a:buClr>
              <a:buSzPts val="1665"/>
              <a:buNone/>
            </a:pPr>
            <a:r>
              <a:rPr b="0" lang="en-GB" sz="1665"/>
              <a:t>       </a:t>
            </a:r>
            <a:r>
              <a:rPr b="0" lang="en-GB" sz="1757"/>
              <a:t>such that</a:t>
            </a:r>
            <a:br>
              <a:rPr b="0" lang="en-GB" sz="1840"/>
            </a:br>
            <a:r>
              <a:rPr b="0" lang="en-GB" sz="925"/>
              <a:t> </a:t>
            </a:r>
            <a:endParaRPr sz="1840"/>
          </a:p>
          <a:p>
            <a:pPr indent="0" lvl="0" marL="0" rtl="0" algn="l">
              <a:lnSpc>
                <a:spcPct val="90000"/>
              </a:lnSpc>
              <a:spcBef>
                <a:spcPts val="351"/>
              </a:spcBef>
              <a:spcAft>
                <a:spcPts val="0"/>
              </a:spcAft>
              <a:buClr>
                <a:schemeClr val="dk1"/>
              </a:buClr>
              <a:buSzPts val="1757"/>
              <a:buNone/>
            </a:pPr>
            <a:r>
              <a:rPr lang="en-GB" sz="1757"/>
              <a:t>        * </a:t>
            </a:r>
            <a:r>
              <a:rPr b="0" lang="en-GB" sz="1757"/>
              <a:t>the representations of </a:t>
            </a:r>
            <a:r>
              <a:rPr lang="en-GB" sz="1757"/>
              <a:t>users with similar activity</a:t>
            </a:r>
            <a:br>
              <a:rPr b="0" lang="en-GB" sz="1757"/>
            </a:br>
            <a:r>
              <a:rPr b="0" lang="en-GB" sz="1757"/>
              <a:t>            </a:t>
            </a:r>
            <a:r>
              <a:rPr lang="en-GB" sz="1757"/>
              <a:t>histories</a:t>
            </a:r>
            <a:r>
              <a:rPr b="0" lang="en-GB" sz="1757"/>
              <a:t> are </a:t>
            </a:r>
            <a:r>
              <a:rPr lang="en-GB" sz="1757"/>
              <a:t>nearby</a:t>
            </a:r>
            <a:r>
              <a:rPr b="0" lang="en-GB" sz="1757"/>
              <a:t> in the embedding space.</a:t>
            </a:r>
            <a:endParaRPr/>
          </a:p>
          <a:p>
            <a:pPr indent="0" lvl="0" marL="0" rtl="0" algn="l">
              <a:lnSpc>
                <a:spcPct val="90000"/>
              </a:lnSpc>
              <a:spcBef>
                <a:spcPts val="407"/>
              </a:spcBef>
              <a:spcAft>
                <a:spcPts val="0"/>
              </a:spcAft>
              <a:buClr>
                <a:schemeClr val="dk1"/>
              </a:buClr>
              <a:buSzPts val="2035"/>
              <a:buNone/>
            </a:pPr>
            <a:r>
              <a:t/>
            </a:r>
            <a:endParaRPr b="0" sz="2035"/>
          </a:p>
          <a:p>
            <a:pPr indent="0" lvl="0" marL="0" rtl="0" algn="l">
              <a:lnSpc>
                <a:spcPct val="90000"/>
              </a:lnSpc>
              <a:spcBef>
                <a:spcPts val="407"/>
              </a:spcBef>
              <a:spcAft>
                <a:spcPts val="0"/>
              </a:spcAft>
              <a:buClr>
                <a:schemeClr val="dk1"/>
              </a:buClr>
              <a:buSzPts val="2035"/>
              <a:buNone/>
            </a:pPr>
            <a:r>
              <a:t/>
            </a:r>
            <a:endParaRPr b="0" sz="2035"/>
          </a:p>
        </p:txBody>
      </p:sp>
      <p:cxnSp>
        <p:nvCxnSpPr>
          <p:cNvPr id="227" name="Google Shape;227;g8aaea79ed3_0_334"/>
          <p:cNvCxnSpPr/>
          <p:nvPr/>
        </p:nvCxnSpPr>
        <p:spPr>
          <a:xfrm>
            <a:off x="242622" y="3615177"/>
            <a:ext cx="8675700" cy="0"/>
          </a:xfrm>
          <a:prstGeom prst="straightConnector1">
            <a:avLst/>
          </a:prstGeom>
          <a:noFill/>
          <a:ln cap="flat" cmpd="sng" w="22225">
            <a:solidFill>
              <a:srgbClr val="0F5E90"/>
            </a:solidFill>
            <a:prstDash val="solid"/>
            <a:round/>
            <a:headEnd len="sm" w="sm" type="none"/>
            <a:tailEnd len="sm" w="sm" type="none"/>
          </a:ln>
        </p:spPr>
      </p:cxnSp>
      <p:sp>
        <p:nvSpPr>
          <p:cNvPr id="228" name="Google Shape;228;g8aaea79ed3_0_334"/>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g8aaea79ed3_0_334"/>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Problem Formulation</a:t>
            </a:r>
            <a:endParaRPr b="1" sz="2800"/>
          </a:p>
        </p:txBody>
      </p:sp>
      <p:pic>
        <p:nvPicPr>
          <p:cNvPr id="230" name="Google Shape;230;g8aaea79ed3_0_334"/>
          <p:cNvPicPr preferRelativeResize="0"/>
          <p:nvPr/>
        </p:nvPicPr>
        <p:blipFill rotWithShape="1">
          <a:blip r:embed="rId7">
            <a:alphaModFix/>
          </a:blip>
          <a:srcRect b="0" l="0" r="0" t="0"/>
          <a:stretch/>
        </p:blipFill>
        <p:spPr>
          <a:xfrm>
            <a:off x="6983550" y="201600"/>
            <a:ext cx="481676" cy="552005"/>
          </a:xfrm>
          <a:prstGeom prst="rect">
            <a:avLst/>
          </a:prstGeom>
          <a:noFill/>
          <a:ln>
            <a:noFill/>
          </a:ln>
        </p:spPr>
      </p:pic>
      <p:pic>
        <p:nvPicPr>
          <p:cNvPr id="231" name="Google Shape;231;g8aaea79ed3_0_334"/>
          <p:cNvPicPr preferRelativeResize="0"/>
          <p:nvPr/>
        </p:nvPicPr>
        <p:blipFill rotWithShape="1">
          <a:blip r:embed="rId8">
            <a:alphaModFix/>
          </a:blip>
          <a:srcRect b="0" l="0" r="0" t="0"/>
          <a:stretch/>
        </p:blipFill>
        <p:spPr>
          <a:xfrm>
            <a:off x="7542083" y="236229"/>
            <a:ext cx="1364067" cy="482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g8aaea79ed3_0_446"/>
          <p:cNvSpPr txBox="1"/>
          <p:nvPr>
            <p:ph idx="1" type="body"/>
          </p:nvPr>
        </p:nvSpPr>
        <p:spPr>
          <a:xfrm>
            <a:off x="252150" y="993419"/>
            <a:ext cx="8815800" cy="209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GB" u="sng"/>
              <a:t>Time-Aware Sequential Autoencoder (TASA)</a:t>
            </a:r>
            <a:endParaRPr/>
          </a:p>
          <a:p>
            <a:pPr indent="0" lvl="0" marL="0" rtl="0" algn="l">
              <a:lnSpc>
                <a:spcPct val="100000"/>
              </a:lnSpc>
              <a:spcBef>
                <a:spcPts val="100"/>
              </a:spcBef>
              <a:spcAft>
                <a:spcPts val="0"/>
              </a:spcAft>
              <a:buClr>
                <a:schemeClr val="dk1"/>
              </a:buClr>
              <a:buSzPts val="500"/>
              <a:buNone/>
            </a:pPr>
            <a:r>
              <a:t/>
            </a:r>
            <a:endParaRPr sz="500" u="sng"/>
          </a:p>
          <a:p>
            <a:pPr indent="-285750" lvl="0" marL="285750" rtl="0" algn="l">
              <a:lnSpc>
                <a:spcPct val="100000"/>
              </a:lnSpc>
              <a:spcBef>
                <a:spcPts val="320"/>
              </a:spcBef>
              <a:spcAft>
                <a:spcPts val="0"/>
              </a:spcAft>
              <a:buClr>
                <a:schemeClr val="dk1"/>
              </a:buClr>
              <a:buSzPts val="1600"/>
              <a:buFont typeface="Arial"/>
              <a:buChar char="•"/>
            </a:pPr>
            <a:r>
              <a:rPr b="0" lang="en-GB" sz="1600"/>
              <a:t>Learns </a:t>
            </a:r>
            <a:r>
              <a:rPr i="1" lang="en-GB" sz="1600">
                <a:solidFill>
                  <a:srgbClr val="0070C0"/>
                </a:solidFill>
              </a:rPr>
              <a:t>task-independent</a:t>
            </a:r>
            <a:r>
              <a:rPr b="0" lang="en-GB" sz="1600"/>
              <a:t> embeddings by </a:t>
            </a:r>
            <a:r>
              <a:rPr i="1" lang="en-GB" sz="1600"/>
              <a:t>autoencoding</a:t>
            </a:r>
            <a:r>
              <a:rPr b="0" lang="en-GB" sz="1600"/>
              <a:t> sequences of user activities</a:t>
            </a:r>
            <a:endParaRPr/>
          </a:p>
          <a:p>
            <a:pPr indent="-285750" lvl="0" marL="285750" rtl="0" algn="l">
              <a:lnSpc>
                <a:spcPct val="100000"/>
              </a:lnSpc>
              <a:spcBef>
                <a:spcPts val="320"/>
              </a:spcBef>
              <a:spcAft>
                <a:spcPts val="0"/>
              </a:spcAft>
              <a:buClr>
                <a:schemeClr val="dk1"/>
              </a:buClr>
              <a:buSzPts val="1600"/>
              <a:buFont typeface="Arial"/>
              <a:buChar char="•"/>
            </a:pPr>
            <a:r>
              <a:rPr b="0" lang="en-GB" sz="1600"/>
              <a:t>Captures the </a:t>
            </a:r>
            <a:r>
              <a:rPr b="1" i="1" lang="en-GB" sz="1600">
                <a:solidFill>
                  <a:srgbClr val="0070C0"/>
                </a:solidFill>
              </a:rPr>
              <a:t>sequential activity order </a:t>
            </a:r>
            <a:r>
              <a:rPr b="0" lang="en-GB" sz="1600"/>
              <a:t>by leveraging an </a:t>
            </a:r>
            <a:r>
              <a:rPr b="1" i="1" lang="en-GB" sz="1600"/>
              <a:t>LSTM-based encoder/decoder</a:t>
            </a:r>
            <a:endParaRPr/>
          </a:p>
          <a:p>
            <a:pPr indent="-285750" lvl="0" marL="285750" rtl="0" algn="l">
              <a:lnSpc>
                <a:spcPct val="100000"/>
              </a:lnSpc>
              <a:spcBef>
                <a:spcPts val="320"/>
              </a:spcBef>
              <a:spcAft>
                <a:spcPts val="0"/>
              </a:spcAft>
              <a:buClr>
                <a:schemeClr val="dk1"/>
              </a:buClr>
              <a:buSzPts val="1600"/>
              <a:buFont typeface="Arial"/>
              <a:buChar char="•"/>
            </a:pPr>
            <a:r>
              <a:rPr b="0" lang="en-GB" sz="1600"/>
              <a:t>Preserves </a:t>
            </a:r>
            <a:r>
              <a:rPr b="1" i="1" lang="en-GB" sz="1600">
                <a:solidFill>
                  <a:srgbClr val="0070C0"/>
                </a:solidFill>
              </a:rPr>
              <a:t>between-activity time gaps </a:t>
            </a:r>
            <a:r>
              <a:rPr b="0" lang="en-GB" sz="1600"/>
              <a:t>by introducing </a:t>
            </a:r>
            <a:r>
              <a:rPr b="1" i="1" lang="en-GB" sz="1600"/>
              <a:t>stop features</a:t>
            </a:r>
            <a:endParaRPr/>
          </a:p>
          <a:p>
            <a:pPr indent="-285750" lvl="0" marL="285750" rtl="0" algn="l">
              <a:lnSpc>
                <a:spcPct val="100000"/>
              </a:lnSpc>
              <a:spcBef>
                <a:spcPts val="320"/>
              </a:spcBef>
              <a:spcAft>
                <a:spcPts val="0"/>
              </a:spcAft>
              <a:buClr>
                <a:schemeClr val="dk1"/>
              </a:buClr>
              <a:buSzPts val="1600"/>
              <a:buFont typeface="Arial"/>
              <a:buChar char="•"/>
            </a:pPr>
            <a:r>
              <a:rPr b="0" lang="en-GB" sz="1600"/>
              <a:t>Models the </a:t>
            </a:r>
            <a:r>
              <a:rPr b="1" i="1" lang="en-GB" sz="1600">
                <a:solidFill>
                  <a:srgbClr val="0070C0"/>
                </a:solidFill>
              </a:rPr>
              <a:t>influence of activities and their timestamps </a:t>
            </a:r>
            <a:r>
              <a:rPr b="0" lang="en-GB" sz="1600"/>
              <a:t>by assigning</a:t>
            </a:r>
            <a:r>
              <a:rPr b="1" i="1" lang="en-GB" sz="1600"/>
              <a:t> temporal scores</a:t>
            </a:r>
            <a:endParaRPr sz="1600"/>
          </a:p>
          <a:p>
            <a:pPr indent="-285750" lvl="0" marL="285750" rtl="0" algn="l">
              <a:lnSpc>
                <a:spcPct val="100000"/>
              </a:lnSpc>
              <a:spcBef>
                <a:spcPts val="320"/>
              </a:spcBef>
              <a:spcAft>
                <a:spcPts val="0"/>
              </a:spcAft>
              <a:buClr>
                <a:schemeClr val="dk1"/>
              </a:buClr>
              <a:buSzPts val="1600"/>
              <a:buFont typeface="Arial"/>
              <a:buChar char="•"/>
            </a:pPr>
            <a:r>
              <a:rPr b="0" lang="en-GB" sz="1600">
                <a:solidFill>
                  <a:srgbClr val="000000"/>
                </a:solidFill>
              </a:rPr>
              <a:t>G</a:t>
            </a:r>
            <a:r>
              <a:rPr b="0" lang="en-GB" sz="1600">
                <a:solidFill>
                  <a:srgbClr val="000000"/>
                </a:solidFill>
              </a:rPr>
              <a:t>enerates </a:t>
            </a:r>
            <a:r>
              <a:rPr i="1" lang="en-GB" sz="1600">
                <a:solidFill>
                  <a:srgbClr val="0070C0"/>
                </a:solidFill>
              </a:rPr>
              <a:t>low-dimensional</a:t>
            </a:r>
            <a:r>
              <a:rPr b="0" i="1" lang="en-GB" sz="1600">
                <a:solidFill>
                  <a:srgbClr val="0070C0"/>
                </a:solidFill>
              </a:rPr>
              <a:t> </a:t>
            </a:r>
            <a:r>
              <a:rPr b="0" lang="en-GB" sz="1600">
                <a:solidFill>
                  <a:srgbClr val="000000"/>
                </a:solidFill>
              </a:rPr>
              <a:t>embeddings allowing for subsequently leveraging </a:t>
            </a:r>
            <a:r>
              <a:rPr i="1" lang="en-GB" sz="1600">
                <a:solidFill>
                  <a:srgbClr val="000000"/>
                </a:solidFill>
              </a:rPr>
              <a:t>low-latency models</a:t>
            </a:r>
            <a:endParaRPr i="1" sz="1600">
              <a:solidFill>
                <a:srgbClr val="000000"/>
              </a:solidFill>
            </a:endParaRPr>
          </a:p>
          <a:p>
            <a:pPr indent="0" lvl="0" marL="101600" rtl="0" algn="l">
              <a:lnSpc>
                <a:spcPct val="100000"/>
              </a:lnSpc>
              <a:spcBef>
                <a:spcPts val="320"/>
              </a:spcBef>
              <a:spcAft>
                <a:spcPts val="0"/>
              </a:spcAft>
              <a:buClr>
                <a:schemeClr val="dk1"/>
              </a:buClr>
              <a:buSzPts val="1600"/>
              <a:buFont typeface="Arial"/>
              <a:buNone/>
            </a:pPr>
            <a:r>
              <a:t/>
            </a:r>
            <a:endParaRPr b="0" sz="1600"/>
          </a:p>
          <a:p>
            <a:pPr indent="-241300" lvl="0" marL="342900" rtl="0" algn="l">
              <a:lnSpc>
                <a:spcPct val="100000"/>
              </a:lnSpc>
              <a:spcBef>
                <a:spcPts val="320"/>
              </a:spcBef>
              <a:spcAft>
                <a:spcPts val="0"/>
              </a:spcAft>
              <a:buClr>
                <a:schemeClr val="dk1"/>
              </a:buClr>
              <a:buSzPts val="1600"/>
              <a:buFont typeface="Arial"/>
              <a:buNone/>
            </a:pPr>
            <a:r>
              <a:t/>
            </a:r>
            <a:endParaRPr b="0" sz="1600"/>
          </a:p>
        </p:txBody>
      </p:sp>
      <p:sp>
        <p:nvSpPr>
          <p:cNvPr id="237" name="Google Shape;237;g8aaea79ed3_0_446"/>
          <p:cNvSpPr txBox="1"/>
          <p:nvPr>
            <p:ph idx="1" type="body"/>
          </p:nvPr>
        </p:nvSpPr>
        <p:spPr>
          <a:xfrm>
            <a:off x="252300" y="3141796"/>
            <a:ext cx="8815500" cy="3174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Clr>
                <a:schemeClr val="dk1"/>
              </a:buClr>
              <a:buSzPts val="1800"/>
              <a:buNone/>
            </a:pPr>
            <a:r>
              <a:rPr lang="en-GB" u="sng"/>
              <a:t>Service Pipeline</a:t>
            </a:r>
            <a:endParaRPr/>
          </a:p>
          <a:p>
            <a:pPr indent="0" lvl="0" marL="0" rtl="0" algn="l">
              <a:lnSpc>
                <a:spcPct val="100000"/>
              </a:lnSpc>
              <a:spcBef>
                <a:spcPts val="100"/>
              </a:spcBef>
              <a:spcAft>
                <a:spcPts val="0"/>
              </a:spcAft>
              <a:buClr>
                <a:schemeClr val="dk1"/>
              </a:buClr>
              <a:buSzPts val="500"/>
              <a:buNone/>
            </a:pPr>
            <a:r>
              <a:t/>
            </a:r>
            <a:endParaRPr sz="500" u="sng"/>
          </a:p>
          <a:p>
            <a:pPr indent="-285750" lvl="0" marL="285750" rtl="0" algn="l">
              <a:lnSpc>
                <a:spcPct val="100000"/>
              </a:lnSpc>
              <a:spcBef>
                <a:spcPts val="320"/>
              </a:spcBef>
              <a:spcAft>
                <a:spcPts val="0"/>
              </a:spcAft>
              <a:buClr>
                <a:schemeClr val="dk1"/>
              </a:buClr>
              <a:buSzPts val="1600"/>
              <a:buFont typeface="Arial"/>
              <a:buChar char="•"/>
            </a:pPr>
            <a:r>
              <a:rPr lang="en-GB" sz="1600"/>
              <a:t>Stage 1: </a:t>
            </a:r>
            <a:r>
              <a:rPr b="0" i="1" lang="en-GB" sz="1600"/>
              <a:t>Generation of sequences (user trails)</a:t>
            </a:r>
            <a:endParaRPr/>
          </a:p>
          <a:p>
            <a:pPr indent="-285750" lvl="1" marL="685800" rtl="0" algn="l">
              <a:lnSpc>
                <a:spcPct val="100000"/>
              </a:lnSpc>
              <a:spcBef>
                <a:spcPts val="320"/>
              </a:spcBef>
              <a:spcAft>
                <a:spcPts val="0"/>
              </a:spcAft>
              <a:buClr>
                <a:schemeClr val="dk1"/>
              </a:buClr>
              <a:buSzPts val="1600"/>
              <a:buChar char="•"/>
            </a:pPr>
            <a:r>
              <a:rPr lang="en-GB"/>
              <a:t>Construction of </a:t>
            </a:r>
            <a:r>
              <a:rPr b="1" lang="en-GB"/>
              <a:t>user trails </a:t>
            </a:r>
            <a:r>
              <a:rPr lang="en-GB"/>
              <a:t>consisted of the top-</a:t>
            </a:r>
            <a:r>
              <a:rPr i="1" lang="en-GB"/>
              <a:t>K</a:t>
            </a:r>
            <a:r>
              <a:rPr lang="en-GB"/>
              <a:t> most frequent activities across </a:t>
            </a:r>
            <a:br>
              <a:rPr lang="en-GB"/>
            </a:br>
            <a:r>
              <a:rPr b="1" lang="en-GB"/>
              <a:t>multiple heterogeneous sources</a:t>
            </a:r>
            <a:endParaRPr/>
          </a:p>
          <a:p>
            <a:pPr indent="-241300" lvl="0" marL="342900" rtl="0" algn="l">
              <a:lnSpc>
                <a:spcPct val="100000"/>
              </a:lnSpc>
              <a:spcBef>
                <a:spcPts val="320"/>
              </a:spcBef>
              <a:spcAft>
                <a:spcPts val="0"/>
              </a:spcAft>
              <a:buClr>
                <a:schemeClr val="dk1"/>
              </a:buClr>
              <a:buSzPts val="1600"/>
              <a:buFont typeface="Arial"/>
              <a:buNone/>
            </a:pPr>
            <a:r>
              <a:t/>
            </a:r>
            <a:endParaRPr sz="1600"/>
          </a:p>
          <a:p>
            <a:pPr indent="-342900" lvl="0" marL="342900" rtl="0" algn="l">
              <a:lnSpc>
                <a:spcPct val="100000"/>
              </a:lnSpc>
              <a:spcBef>
                <a:spcPts val="320"/>
              </a:spcBef>
              <a:spcAft>
                <a:spcPts val="0"/>
              </a:spcAft>
              <a:buClr>
                <a:schemeClr val="dk1"/>
              </a:buClr>
              <a:buSzPts val="1600"/>
              <a:buFont typeface="Arial"/>
              <a:buChar char="•"/>
            </a:pPr>
            <a:r>
              <a:rPr lang="en-GB" sz="1600"/>
              <a:t>Stage 2: </a:t>
            </a:r>
            <a:r>
              <a:rPr b="0" i="1" lang="en-GB" sz="1600"/>
              <a:t>Model Training</a:t>
            </a:r>
            <a:endParaRPr/>
          </a:p>
          <a:p>
            <a:pPr indent="-285750" lvl="1" marL="742950" rtl="0" algn="l">
              <a:lnSpc>
                <a:spcPct val="100000"/>
              </a:lnSpc>
              <a:spcBef>
                <a:spcPts val="320"/>
              </a:spcBef>
              <a:spcAft>
                <a:spcPts val="0"/>
              </a:spcAft>
              <a:buClr>
                <a:schemeClr val="dk1"/>
              </a:buClr>
              <a:buSzPts val="1600"/>
              <a:buChar char="•"/>
            </a:pPr>
            <a:r>
              <a:rPr b="1" lang="en-GB"/>
              <a:t>Incorporates TASA </a:t>
            </a:r>
            <a:r>
              <a:rPr lang="en-GB"/>
              <a:t>to learn </a:t>
            </a:r>
            <a:r>
              <a:rPr b="1" lang="en-GB"/>
              <a:t>time-aware embeddings </a:t>
            </a:r>
            <a:r>
              <a:rPr lang="en-GB"/>
              <a:t>of the user trails</a:t>
            </a:r>
            <a:endParaRPr/>
          </a:p>
          <a:p>
            <a:pPr indent="-184150" lvl="1" marL="742950" rtl="0" algn="l">
              <a:lnSpc>
                <a:spcPct val="100000"/>
              </a:lnSpc>
              <a:spcBef>
                <a:spcPts val="320"/>
              </a:spcBef>
              <a:spcAft>
                <a:spcPts val="0"/>
              </a:spcAft>
              <a:buClr>
                <a:schemeClr val="dk1"/>
              </a:buClr>
              <a:buSzPts val="1600"/>
              <a:buNone/>
            </a:pPr>
            <a:r>
              <a:t/>
            </a:r>
            <a:endParaRPr/>
          </a:p>
          <a:p>
            <a:pPr indent="-342900" lvl="0" marL="342900" rtl="0" algn="l">
              <a:lnSpc>
                <a:spcPct val="100000"/>
              </a:lnSpc>
              <a:spcBef>
                <a:spcPts val="320"/>
              </a:spcBef>
              <a:spcAft>
                <a:spcPts val="0"/>
              </a:spcAft>
              <a:buClr>
                <a:schemeClr val="dk1"/>
              </a:buClr>
              <a:buSzPts val="1600"/>
              <a:buFont typeface="Arial"/>
              <a:buChar char="•"/>
            </a:pPr>
            <a:r>
              <a:rPr lang="en-GB" sz="1600"/>
              <a:t>Stage 3: </a:t>
            </a:r>
            <a:r>
              <a:rPr b="0" i="1" lang="en-GB" sz="1600"/>
              <a:t>Embedding Incoming Activities/Users</a:t>
            </a:r>
            <a:endParaRPr/>
          </a:p>
          <a:p>
            <a:pPr indent="-285750" lvl="1" marL="742950" rtl="0" algn="l">
              <a:lnSpc>
                <a:spcPct val="100000"/>
              </a:lnSpc>
              <a:spcBef>
                <a:spcPts val="320"/>
              </a:spcBef>
              <a:spcAft>
                <a:spcPts val="0"/>
              </a:spcAft>
              <a:buClr>
                <a:schemeClr val="dk1"/>
              </a:buClr>
              <a:buSzPts val="1600"/>
              <a:buChar char="•"/>
            </a:pPr>
            <a:r>
              <a:rPr lang="en-GB"/>
              <a:t>The </a:t>
            </a:r>
            <a:r>
              <a:rPr b="1" lang="en-GB"/>
              <a:t>trained TASA </a:t>
            </a:r>
            <a:r>
              <a:rPr lang="en-GB"/>
              <a:t>is used to </a:t>
            </a:r>
            <a:r>
              <a:rPr b="1" lang="en-GB"/>
              <a:t>embed incoming activities </a:t>
            </a:r>
            <a:r>
              <a:rPr lang="en-GB"/>
              <a:t>or entire </a:t>
            </a:r>
            <a:r>
              <a:rPr b="1" lang="en-GB"/>
              <a:t>user trails</a:t>
            </a:r>
            <a:endParaRPr/>
          </a:p>
          <a:p>
            <a:pPr indent="-184150" lvl="1" marL="742950" rtl="0" algn="l">
              <a:lnSpc>
                <a:spcPct val="100000"/>
              </a:lnSpc>
              <a:spcBef>
                <a:spcPts val="320"/>
              </a:spcBef>
              <a:spcAft>
                <a:spcPts val="0"/>
              </a:spcAft>
              <a:buClr>
                <a:schemeClr val="dk1"/>
              </a:buClr>
              <a:buSzPts val="1600"/>
              <a:buNone/>
            </a:pPr>
            <a:r>
              <a:t/>
            </a:r>
            <a:endParaRPr b="0"/>
          </a:p>
          <a:p>
            <a:pPr indent="-241300" lvl="0" marL="342900" rtl="0" algn="l">
              <a:lnSpc>
                <a:spcPct val="100000"/>
              </a:lnSpc>
              <a:spcBef>
                <a:spcPts val="320"/>
              </a:spcBef>
              <a:spcAft>
                <a:spcPts val="0"/>
              </a:spcAft>
              <a:buClr>
                <a:schemeClr val="dk1"/>
              </a:buClr>
              <a:buSzPts val="1600"/>
              <a:buFont typeface="Arial"/>
              <a:buNone/>
            </a:pPr>
            <a:r>
              <a:t/>
            </a:r>
            <a:endParaRPr b="0" sz="1600"/>
          </a:p>
          <a:p>
            <a:pPr indent="-241300" lvl="0" marL="342900" rtl="0" algn="l">
              <a:lnSpc>
                <a:spcPct val="100000"/>
              </a:lnSpc>
              <a:spcBef>
                <a:spcPts val="320"/>
              </a:spcBef>
              <a:spcAft>
                <a:spcPts val="0"/>
              </a:spcAft>
              <a:buClr>
                <a:schemeClr val="dk1"/>
              </a:buClr>
              <a:buSzPts val="1600"/>
              <a:buFont typeface="Arial"/>
              <a:buNone/>
            </a:pPr>
            <a:r>
              <a:t/>
            </a:r>
            <a:endParaRPr b="0" sz="1600"/>
          </a:p>
        </p:txBody>
      </p:sp>
      <p:sp>
        <p:nvSpPr>
          <p:cNvPr id="238" name="Google Shape;238;g8aaea79ed3_0_446"/>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g8aaea79ed3_0_446"/>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Time-Aware User Embeddings as a Service</a:t>
            </a:r>
            <a:endParaRPr b="1" sz="2800"/>
          </a:p>
        </p:txBody>
      </p:sp>
      <p:pic>
        <p:nvPicPr>
          <p:cNvPr id="240" name="Google Shape;240;g8aaea79ed3_0_446"/>
          <p:cNvPicPr preferRelativeResize="0"/>
          <p:nvPr/>
        </p:nvPicPr>
        <p:blipFill rotWithShape="1">
          <a:blip r:embed="rId3">
            <a:alphaModFix/>
          </a:blip>
          <a:srcRect b="0" l="0" r="0" t="0"/>
          <a:stretch/>
        </p:blipFill>
        <p:spPr>
          <a:xfrm>
            <a:off x="6983550" y="201600"/>
            <a:ext cx="481676" cy="552005"/>
          </a:xfrm>
          <a:prstGeom prst="rect">
            <a:avLst/>
          </a:prstGeom>
          <a:noFill/>
          <a:ln>
            <a:noFill/>
          </a:ln>
        </p:spPr>
      </p:pic>
      <p:pic>
        <p:nvPicPr>
          <p:cNvPr id="241" name="Google Shape;241;g8aaea79ed3_0_446"/>
          <p:cNvPicPr preferRelativeResize="0"/>
          <p:nvPr/>
        </p:nvPicPr>
        <p:blipFill rotWithShape="1">
          <a:blip r:embed="rId4">
            <a:alphaModFix/>
          </a:blip>
          <a:srcRect b="0" l="0" r="0" t="0"/>
          <a:stretch/>
        </p:blipFill>
        <p:spPr>
          <a:xfrm>
            <a:off x="7542083" y="236229"/>
            <a:ext cx="1364067" cy="482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id="246" name="Google Shape;246;g8aaea79ed3_0_677"/>
          <p:cNvPicPr preferRelativeResize="0"/>
          <p:nvPr/>
        </p:nvPicPr>
        <p:blipFill rotWithShape="1">
          <a:blip r:embed="rId3">
            <a:alphaModFix/>
          </a:blip>
          <a:srcRect b="0" l="0" r="4332" t="0"/>
          <a:stretch/>
        </p:blipFill>
        <p:spPr>
          <a:xfrm>
            <a:off x="252147" y="980716"/>
            <a:ext cx="6085153" cy="5775684"/>
          </a:xfrm>
          <a:prstGeom prst="rect">
            <a:avLst/>
          </a:prstGeom>
          <a:noFill/>
          <a:ln>
            <a:noFill/>
          </a:ln>
        </p:spPr>
      </p:pic>
      <p:pic>
        <p:nvPicPr>
          <p:cNvPr id="247" name="Google Shape;247;g8aaea79ed3_0_677"/>
          <p:cNvPicPr preferRelativeResize="0"/>
          <p:nvPr/>
        </p:nvPicPr>
        <p:blipFill rotWithShape="1">
          <a:blip r:embed="rId4">
            <a:alphaModFix/>
          </a:blip>
          <a:srcRect b="0" l="0" r="0" t="0"/>
          <a:stretch/>
        </p:blipFill>
        <p:spPr>
          <a:xfrm>
            <a:off x="252147" y="980716"/>
            <a:ext cx="6360681" cy="5775684"/>
          </a:xfrm>
          <a:prstGeom prst="rect">
            <a:avLst/>
          </a:prstGeom>
          <a:noFill/>
          <a:ln>
            <a:noFill/>
          </a:ln>
        </p:spPr>
      </p:pic>
      <p:pic>
        <p:nvPicPr>
          <p:cNvPr id="248" name="Google Shape;248;g8aaea79ed3_0_677"/>
          <p:cNvPicPr preferRelativeResize="0"/>
          <p:nvPr/>
        </p:nvPicPr>
        <p:blipFill rotWithShape="1">
          <a:blip r:embed="rId5">
            <a:alphaModFix/>
          </a:blip>
          <a:srcRect b="0" l="0" r="0" t="0"/>
          <a:stretch/>
        </p:blipFill>
        <p:spPr>
          <a:xfrm>
            <a:off x="252147" y="980716"/>
            <a:ext cx="6360681" cy="5775684"/>
          </a:xfrm>
          <a:prstGeom prst="rect">
            <a:avLst/>
          </a:prstGeom>
          <a:noFill/>
          <a:ln>
            <a:noFill/>
          </a:ln>
        </p:spPr>
      </p:pic>
      <p:pic>
        <p:nvPicPr>
          <p:cNvPr id="249" name="Google Shape;249;g8aaea79ed3_0_677"/>
          <p:cNvPicPr preferRelativeResize="0"/>
          <p:nvPr/>
        </p:nvPicPr>
        <p:blipFill rotWithShape="1">
          <a:blip r:embed="rId6">
            <a:alphaModFix/>
          </a:blip>
          <a:srcRect b="0" l="0" r="0" t="0"/>
          <a:stretch/>
        </p:blipFill>
        <p:spPr>
          <a:xfrm>
            <a:off x="248889" y="977758"/>
            <a:ext cx="6363939" cy="5778643"/>
          </a:xfrm>
          <a:prstGeom prst="rect">
            <a:avLst/>
          </a:prstGeom>
          <a:noFill/>
          <a:ln>
            <a:noFill/>
          </a:ln>
        </p:spPr>
      </p:pic>
      <p:pic>
        <p:nvPicPr>
          <p:cNvPr id="250" name="Google Shape;250;g8aaea79ed3_0_677"/>
          <p:cNvPicPr preferRelativeResize="0"/>
          <p:nvPr/>
        </p:nvPicPr>
        <p:blipFill rotWithShape="1">
          <a:blip r:embed="rId7">
            <a:alphaModFix/>
          </a:blip>
          <a:srcRect b="0" l="0" r="0" t="0"/>
          <a:stretch/>
        </p:blipFill>
        <p:spPr>
          <a:xfrm>
            <a:off x="248889" y="967409"/>
            <a:ext cx="6375336" cy="5788991"/>
          </a:xfrm>
          <a:prstGeom prst="rect">
            <a:avLst/>
          </a:prstGeom>
          <a:noFill/>
          <a:ln>
            <a:noFill/>
          </a:ln>
        </p:spPr>
      </p:pic>
      <p:pic>
        <p:nvPicPr>
          <p:cNvPr id="251" name="Google Shape;251;g8aaea79ed3_0_677"/>
          <p:cNvPicPr preferRelativeResize="0"/>
          <p:nvPr/>
        </p:nvPicPr>
        <p:blipFill rotWithShape="1">
          <a:blip r:embed="rId8">
            <a:alphaModFix/>
          </a:blip>
          <a:srcRect b="0" l="0" r="0" t="0"/>
          <a:stretch/>
        </p:blipFill>
        <p:spPr>
          <a:xfrm>
            <a:off x="248889" y="977758"/>
            <a:ext cx="6363939" cy="5778643"/>
          </a:xfrm>
          <a:prstGeom prst="rect">
            <a:avLst/>
          </a:prstGeom>
          <a:noFill/>
          <a:ln>
            <a:noFill/>
          </a:ln>
        </p:spPr>
      </p:pic>
      <p:pic>
        <p:nvPicPr>
          <p:cNvPr id="252" name="Google Shape;252;g8aaea79ed3_0_677"/>
          <p:cNvPicPr preferRelativeResize="0"/>
          <p:nvPr/>
        </p:nvPicPr>
        <p:blipFill rotWithShape="1">
          <a:blip r:embed="rId9">
            <a:alphaModFix/>
          </a:blip>
          <a:srcRect b="0" l="0" r="0" t="0"/>
          <a:stretch/>
        </p:blipFill>
        <p:spPr>
          <a:xfrm>
            <a:off x="248888" y="977757"/>
            <a:ext cx="6363939" cy="5778643"/>
          </a:xfrm>
          <a:prstGeom prst="rect">
            <a:avLst/>
          </a:prstGeom>
          <a:noFill/>
          <a:ln>
            <a:noFill/>
          </a:ln>
        </p:spPr>
      </p:pic>
      <p:pic>
        <p:nvPicPr>
          <p:cNvPr id="253" name="Google Shape;253;g8aaea79ed3_0_677"/>
          <p:cNvPicPr preferRelativeResize="0"/>
          <p:nvPr/>
        </p:nvPicPr>
        <p:blipFill rotWithShape="1">
          <a:blip r:embed="rId10">
            <a:alphaModFix/>
          </a:blip>
          <a:srcRect b="0" l="0" r="0" t="0"/>
          <a:stretch/>
        </p:blipFill>
        <p:spPr>
          <a:xfrm>
            <a:off x="248887" y="974062"/>
            <a:ext cx="6360681" cy="5775684"/>
          </a:xfrm>
          <a:prstGeom prst="rect">
            <a:avLst/>
          </a:prstGeom>
          <a:noFill/>
          <a:ln>
            <a:noFill/>
          </a:ln>
        </p:spPr>
      </p:pic>
      <p:pic>
        <p:nvPicPr>
          <p:cNvPr id="254" name="Google Shape;254;g8aaea79ed3_0_677"/>
          <p:cNvPicPr preferRelativeResize="0"/>
          <p:nvPr/>
        </p:nvPicPr>
        <p:blipFill rotWithShape="1">
          <a:blip r:embed="rId11">
            <a:alphaModFix/>
          </a:blip>
          <a:srcRect b="0" l="0" r="0" t="0"/>
          <a:stretch/>
        </p:blipFill>
        <p:spPr>
          <a:xfrm>
            <a:off x="5612069" y="1042456"/>
            <a:ext cx="940150" cy="244566"/>
          </a:xfrm>
          <a:prstGeom prst="rect">
            <a:avLst/>
          </a:prstGeom>
          <a:noFill/>
          <a:ln>
            <a:noFill/>
          </a:ln>
        </p:spPr>
      </p:pic>
      <p:sp>
        <p:nvSpPr>
          <p:cNvPr id="255" name="Google Shape;255;g8aaea79ed3_0_677"/>
          <p:cNvSpPr txBox="1"/>
          <p:nvPr/>
        </p:nvSpPr>
        <p:spPr>
          <a:xfrm>
            <a:off x="7047433" y="871207"/>
            <a:ext cx="1619400" cy="554100"/>
          </a:xfrm>
          <a:prstGeom prst="rect">
            <a:avLst/>
          </a:prstGeom>
          <a:blipFill rotWithShape="1">
            <a:blip r:embed="rId12">
              <a:alphaModFix/>
            </a:blip>
            <a:stretch>
              <a:fillRect b="-10978" l="-1498" r="0" t="-219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6" name="Google Shape;256;g8aaea79ed3_0_677"/>
          <p:cNvSpPr/>
          <p:nvPr/>
        </p:nvSpPr>
        <p:spPr>
          <a:xfrm>
            <a:off x="6359516" y="1032932"/>
            <a:ext cx="211500" cy="211500"/>
          </a:xfrm>
          <a:prstGeom prst="rect">
            <a:avLst/>
          </a:prstGeom>
          <a:noFill/>
          <a:ln cap="flat" cmpd="sng" w="127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257" name="Google Shape;257;g8aaea79ed3_0_677"/>
          <p:cNvCxnSpPr>
            <a:stCxn id="256" idx="3"/>
          </p:cNvCxnSpPr>
          <p:nvPr/>
        </p:nvCxnSpPr>
        <p:spPr>
          <a:xfrm>
            <a:off x="6571016" y="1138682"/>
            <a:ext cx="520800" cy="0"/>
          </a:xfrm>
          <a:prstGeom prst="straightConnector1">
            <a:avLst/>
          </a:prstGeom>
          <a:noFill/>
          <a:ln cap="flat" cmpd="sng" w="12700">
            <a:solidFill>
              <a:schemeClr val="dk1"/>
            </a:solidFill>
            <a:prstDash val="solid"/>
            <a:round/>
            <a:headEnd len="sm" w="sm" type="none"/>
            <a:tailEnd len="med" w="med" type="triangle"/>
          </a:ln>
        </p:spPr>
      </p:cxnSp>
      <p:pic>
        <p:nvPicPr>
          <p:cNvPr id="258" name="Google Shape;258;g8aaea79ed3_0_677"/>
          <p:cNvPicPr preferRelativeResize="0"/>
          <p:nvPr/>
        </p:nvPicPr>
        <p:blipFill rotWithShape="1">
          <a:blip r:embed="rId13">
            <a:alphaModFix/>
          </a:blip>
          <a:srcRect b="0" l="0" r="0" t="0"/>
          <a:stretch/>
        </p:blipFill>
        <p:spPr>
          <a:xfrm>
            <a:off x="7072747" y="5517375"/>
            <a:ext cx="1226003" cy="206451"/>
          </a:xfrm>
          <a:prstGeom prst="rect">
            <a:avLst/>
          </a:prstGeom>
          <a:noFill/>
          <a:ln>
            <a:noFill/>
          </a:ln>
        </p:spPr>
      </p:pic>
      <p:pic>
        <p:nvPicPr>
          <p:cNvPr id="259" name="Google Shape;259;g8aaea79ed3_0_677"/>
          <p:cNvPicPr preferRelativeResize="0"/>
          <p:nvPr/>
        </p:nvPicPr>
        <p:blipFill rotWithShape="1">
          <a:blip r:embed="rId14">
            <a:alphaModFix/>
          </a:blip>
          <a:srcRect b="0" l="0" r="0" t="0"/>
          <a:stretch/>
        </p:blipFill>
        <p:spPr>
          <a:xfrm>
            <a:off x="7072747" y="4988746"/>
            <a:ext cx="670172" cy="196923"/>
          </a:xfrm>
          <a:prstGeom prst="rect">
            <a:avLst/>
          </a:prstGeom>
          <a:noFill/>
          <a:ln>
            <a:noFill/>
          </a:ln>
        </p:spPr>
      </p:pic>
      <p:pic>
        <p:nvPicPr>
          <p:cNvPr id="260" name="Google Shape;260;g8aaea79ed3_0_677"/>
          <p:cNvPicPr preferRelativeResize="0"/>
          <p:nvPr/>
        </p:nvPicPr>
        <p:blipFill rotWithShape="1">
          <a:blip r:embed="rId15">
            <a:alphaModFix/>
          </a:blip>
          <a:srcRect b="0" l="0" r="0" t="0"/>
          <a:stretch/>
        </p:blipFill>
        <p:spPr>
          <a:xfrm>
            <a:off x="5645440" y="3005357"/>
            <a:ext cx="3125356" cy="447840"/>
          </a:xfrm>
          <a:prstGeom prst="rect">
            <a:avLst/>
          </a:prstGeom>
          <a:noFill/>
          <a:ln>
            <a:noFill/>
          </a:ln>
        </p:spPr>
      </p:pic>
      <p:cxnSp>
        <p:nvCxnSpPr>
          <p:cNvPr id="261" name="Google Shape;261;g8aaea79ed3_0_677"/>
          <p:cNvCxnSpPr/>
          <p:nvPr/>
        </p:nvCxnSpPr>
        <p:spPr>
          <a:xfrm>
            <a:off x="5645440" y="3908121"/>
            <a:ext cx="3282300" cy="0"/>
          </a:xfrm>
          <a:prstGeom prst="straightConnector1">
            <a:avLst/>
          </a:prstGeom>
          <a:noFill/>
          <a:ln cap="flat" cmpd="sng" w="25400">
            <a:solidFill>
              <a:srgbClr val="FF0000"/>
            </a:solidFill>
            <a:prstDash val="dash"/>
            <a:round/>
            <a:headEnd len="sm" w="sm" type="none"/>
            <a:tailEnd len="sm" w="sm" type="none"/>
          </a:ln>
        </p:spPr>
      </p:cxnSp>
      <p:pic>
        <p:nvPicPr>
          <p:cNvPr id="262" name="Google Shape;262;g8aaea79ed3_0_677"/>
          <p:cNvPicPr preferRelativeResize="0"/>
          <p:nvPr/>
        </p:nvPicPr>
        <p:blipFill rotWithShape="1">
          <a:blip r:embed="rId16">
            <a:alphaModFix/>
          </a:blip>
          <a:srcRect b="0" l="0" r="0" t="0"/>
          <a:stretch/>
        </p:blipFill>
        <p:spPr>
          <a:xfrm>
            <a:off x="5645440" y="4367912"/>
            <a:ext cx="3172999" cy="412903"/>
          </a:xfrm>
          <a:prstGeom prst="rect">
            <a:avLst/>
          </a:prstGeom>
          <a:noFill/>
          <a:ln>
            <a:noFill/>
          </a:ln>
        </p:spPr>
      </p:pic>
      <p:pic>
        <p:nvPicPr>
          <p:cNvPr id="263" name="Google Shape;263;g8aaea79ed3_0_677"/>
          <p:cNvPicPr preferRelativeResize="0"/>
          <p:nvPr/>
        </p:nvPicPr>
        <p:blipFill rotWithShape="1">
          <a:blip r:embed="rId17">
            <a:alphaModFix/>
          </a:blip>
          <a:srcRect b="0" l="0" r="0" t="0"/>
          <a:stretch/>
        </p:blipFill>
        <p:spPr>
          <a:xfrm>
            <a:off x="5632740" y="1976227"/>
            <a:ext cx="1972403" cy="333498"/>
          </a:xfrm>
          <a:prstGeom prst="rect">
            <a:avLst/>
          </a:prstGeom>
          <a:noFill/>
          <a:ln>
            <a:noFill/>
          </a:ln>
        </p:spPr>
      </p:pic>
      <p:pic>
        <p:nvPicPr>
          <p:cNvPr id="264" name="Google Shape;264;g8aaea79ed3_0_677"/>
          <p:cNvPicPr preferRelativeResize="0"/>
          <p:nvPr/>
        </p:nvPicPr>
        <p:blipFill rotWithShape="1">
          <a:blip r:embed="rId18">
            <a:alphaModFix/>
          </a:blip>
          <a:srcRect b="0" l="0" r="0" t="0"/>
          <a:stretch/>
        </p:blipFill>
        <p:spPr>
          <a:xfrm>
            <a:off x="5614955" y="1427632"/>
            <a:ext cx="2953843" cy="473250"/>
          </a:xfrm>
          <a:prstGeom prst="rect">
            <a:avLst/>
          </a:prstGeom>
          <a:noFill/>
          <a:ln>
            <a:noFill/>
          </a:ln>
        </p:spPr>
      </p:pic>
      <p:sp>
        <p:nvSpPr>
          <p:cNvPr id="265" name="Google Shape;265;g8aaea79ed3_0_677"/>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g8aaea79ed3_0_677"/>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Time-Aware Sequential Autoencoder (TASA)</a:t>
            </a:r>
            <a:endParaRPr b="1" sz="2800"/>
          </a:p>
        </p:txBody>
      </p:sp>
      <p:pic>
        <p:nvPicPr>
          <p:cNvPr id="267" name="Google Shape;267;g8aaea79ed3_0_677"/>
          <p:cNvPicPr preferRelativeResize="0"/>
          <p:nvPr/>
        </p:nvPicPr>
        <p:blipFill rotWithShape="1">
          <a:blip r:embed="rId19">
            <a:alphaModFix/>
          </a:blip>
          <a:srcRect b="0" l="0" r="0" t="0"/>
          <a:stretch/>
        </p:blipFill>
        <p:spPr>
          <a:xfrm>
            <a:off x="6983550" y="201600"/>
            <a:ext cx="481676" cy="552005"/>
          </a:xfrm>
          <a:prstGeom prst="rect">
            <a:avLst/>
          </a:prstGeom>
          <a:noFill/>
          <a:ln>
            <a:noFill/>
          </a:ln>
        </p:spPr>
      </p:pic>
      <p:pic>
        <p:nvPicPr>
          <p:cNvPr id="268" name="Google Shape;268;g8aaea79ed3_0_677"/>
          <p:cNvPicPr preferRelativeResize="0"/>
          <p:nvPr/>
        </p:nvPicPr>
        <p:blipFill rotWithShape="1">
          <a:blip r:embed="rId20">
            <a:alphaModFix/>
          </a:blip>
          <a:srcRect b="0" l="0" r="0" t="0"/>
          <a:stretch/>
        </p:blipFill>
        <p:spPr>
          <a:xfrm>
            <a:off x="7542083" y="236229"/>
            <a:ext cx="1364067" cy="482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g8aaea79ed3_0_801"/>
          <p:cNvSpPr txBox="1"/>
          <p:nvPr>
            <p:ph idx="1" type="body"/>
          </p:nvPr>
        </p:nvSpPr>
        <p:spPr>
          <a:xfrm>
            <a:off x="252146" y="993416"/>
            <a:ext cx="8815800" cy="502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rPr lang="en-GB" sz="2000" u="sng"/>
              <a:t>YooChoose Public Dataset</a:t>
            </a:r>
            <a:endParaRPr/>
          </a:p>
          <a:p>
            <a:pPr indent="-342900" lvl="0" marL="342900" rtl="0" algn="l">
              <a:lnSpc>
                <a:spcPct val="100000"/>
              </a:lnSpc>
              <a:spcBef>
                <a:spcPts val="320"/>
              </a:spcBef>
              <a:spcAft>
                <a:spcPts val="0"/>
              </a:spcAft>
              <a:buClr>
                <a:schemeClr val="dk1"/>
              </a:buClr>
              <a:buSzPts val="1600"/>
              <a:buFont typeface="Arial"/>
              <a:buChar char="•"/>
            </a:pPr>
            <a:r>
              <a:rPr lang="en-GB" sz="1600"/>
              <a:t>Source: </a:t>
            </a:r>
            <a:r>
              <a:rPr b="0" lang="en-GB" sz="1600"/>
              <a:t>RecSys 2015 Challenge (</a:t>
            </a:r>
            <a:r>
              <a:rPr b="0" lang="en-GB" sz="1600" u="sng">
                <a:solidFill>
                  <a:schemeClr val="hlink"/>
                </a:solidFill>
                <a:hlinkClick r:id="rId3"/>
              </a:rPr>
              <a:t>http://recsys.yoochoose.net</a:t>
            </a:r>
            <a:r>
              <a:rPr b="0" lang="en-GB" sz="1600"/>
              <a:t>)</a:t>
            </a:r>
            <a:endParaRPr/>
          </a:p>
          <a:p>
            <a:pPr indent="-342900" lvl="0" marL="342900" rtl="0" algn="l">
              <a:lnSpc>
                <a:spcPct val="100000"/>
              </a:lnSpc>
              <a:spcBef>
                <a:spcPts val="320"/>
              </a:spcBef>
              <a:spcAft>
                <a:spcPts val="0"/>
              </a:spcAft>
              <a:buClr>
                <a:schemeClr val="dk1"/>
              </a:buClr>
              <a:buSzPts val="1600"/>
              <a:buFont typeface="Arial"/>
              <a:buChar char="•"/>
            </a:pPr>
            <a:r>
              <a:rPr lang="en-GB" sz="1600"/>
              <a:t>Activities:</a:t>
            </a:r>
            <a:r>
              <a:rPr b="0" lang="en-GB" sz="1600"/>
              <a:t> Clicks/buys of users over time</a:t>
            </a:r>
            <a:endParaRPr/>
          </a:p>
          <a:p>
            <a:pPr indent="-342900" lvl="0" marL="342900" rtl="0" algn="l">
              <a:lnSpc>
                <a:spcPct val="100000"/>
              </a:lnSpc>
              <a:spcBef>
                <a:spcPts val="320"/>
              </a:spcBef>
              <a:spcAft>
                <a:spcPts val="0"/>
              </a:spcAft>
              <a:buClr>
                <a:schemeClr val="dk1"/>
              </a:buClr>
              <a:buSzPts val="1600"/>
              <a:buFont typeface="Arial"/>
              <a:buChar char="•"/>
            </a:pPr>
            <a:r>
              <a:rPr lang="en-GB" sz="1600"/>
              <a:t>Examples: </a:t>
            </a:r>
            <a:r>
              <a:rPr b="0" lang="en-GB" sz="1600"/>
              <a:t>4, 428, 037</a:t>
            </a:r>
            <a:r>
              <a:rPr lang="en-GB" sz="1600"/>
              <a:t> </a:t>
            </a:r>
            <a:r>
              <a:rPr b="0" lang="en-GB" sz="1600"/>
              <a:t>user sessions of activities</a:t>
            </a:r>
            <a:endParaRPr/>
          </a:p>
          <a:p>
            <a:pPr indent="-342900" lvl="0" marL="342900" rtl="0" algn="l">
              <a:lnSpc>
                <a:spcPct val="100000"/>
              </a:lnSpc>
              <a:spcBef>
                <a:spcPts val="320"/>
              </a:spcBef>
              <a:spcAft>
                <a:spcPts val="0"/>
              </a:spcAft>
              <a:buClr>
                <a:schemeClr val="dk1"/>
              </a:buClr>
              <a:buSzPts val="1600"/>
              <a:buFont typeface="Arial"/>
              <a:buChar char="•"/>
            </a:pPr>
            <a:r>
              <a:rPr b="0" lang="en-GB" sz="1600"/>
              <a:t>3, 985, 870 sessions in the </a:t>
            </a:r>
            <a:r>
              <a:rPr lang="en-GB" sz="1600"/>
              <a:t>training</a:t>
            </a:r>
            <a:r>
              <a:rPr b="0" lang="en-GB" sz="1600"/>
              <a:t> set | 442, 167 in the </a:t>
            </a:r>
            <a:r>
              <a:rPr lang="en-GB" sz="1600"/>
              <a:t>test</a:t>
            </a:r>
            <a:r>
              <a:rPr b="0" lang="en-GB" sz="1600"/>
              <a:t> set</a:t>
            </a:r>
            <a:endParaRPr/>
          </a:p>
          <a:p>
            <a:pPr indent="-342900" lvl="0" marL="342900" rtl="0" algn="l">
              <a:lnSpc>
                <a:spcPct val="100000"/>
              </a:lnSpc>
              <a:spcBef>
                <a:spcPts val="320"/>
              </a:spcBef>
              <a:spcAft>
                <a:spcPts val="0"/>
              </a:spcAft>
              <a:buClr>
                <a:schemeClr val="dk1"/>
              </a:buClr>
              <a:buSzPts val="1600"/>
              <a:buFont typeface="Arial"/>
              <a:buChar char="•"/>
            </a:pPr>
            <a:r>
              <a:rPr b="0" lang="en-GB" sz="1600"/>
              <a:t>4, 050, 782 sessions labelled as </a:t>
            </a:r>
            <a:r>
              <a:rPr lang="en-GB" sz="1600"/>
              <a:t>negative </a:t>
            </a:r>
            <a:r>
              <a:rPr b="0" lang="en-GB" sz="1600"/>
              <a:t>| 377, 255 as </a:t>
            </a:r>
            <a:r>
              <a:rPr lang="en-GB" sz="1600"/>
              <a:t>positive</a:t>
            </a:r>
            <a:endParaRPr/>
          </a:p>
          <a:p>
            <a:pPr indent="-342900" lvl="0" marL="342900" rtl="0" algn="l">
              <a:lnSpc>
                <a:spcPct val="100000"/>
              </a:lnSpc>
              <a:spcBef>
                <a:spcPts val="320"/>
              </a:spcBef>
              <a:spcAft>
                <a:spcPts val="0"/>
              </a:spcAft>
              <a:buClr>
                <a:schemeClr val="dk1"/>
              </a:buClr>
              <a:buSzPts val="1600"/>
              <a:buFont typeface="Arial"/>
              <a:buChar char="•"/>
            </a:pPr>
            <a:r>
              <a:rPr lang="en-GB" sz="1600"/>
              <a:t>Vocabulary: </a:t>
            </a:r>
            <a:r>
              <a:rPr b="0" lang="en-GB" sz="1600"/>
              <a:t>52, 739 unique activities</a:t>
            </a:r>
            <a:endParaRPr/>
          </a:p>
          <a:p>
            <a:pPr indent="0" lvl="0" marL="0" rtl="0" algn="l">
              <a:lnSpc>
                <a:spcPct val="100000"/>
              </a:lnSpc>
              <a:spcBef>
                <a:spcPts val="400"/>
              </a:spcBef>
              <a:spcAft>
                <a:spcPts val="0"/>
              </a:spcAft>
              <a:buClr>
                <a:schemeClr val="dk1"/>
              </a:buClr>
              <a:buSzPts val="2000"/>
              <a:buNone/>
            </a:pPr>
            <a:r>
              <a:t/>
            </a:r>
            <a:endParaRPr b="0" sz="2000"/>
          </a:p>
          <a:p>
            <a:pPr indent="0" lvl="0" marL="0" rtl="0" algn="l">
              <a:lnSpc>
                <a:spcPct val="100000"/>
              </a:lnSpc>
              <a:spcBef>
                <a:spcPts val="400"/>
              </a:spcBef>
              <a:spcAft>
                <a:spcPts val="0"/>
              </a:spcAft>
              <a:buClr>
                <a:schemeClr val="dk1"/>
              </a:buClr>
              <a:buSzPts val="2000"/>
              <a:buNone/>
            </a:pPr>
            <a:r>
              <a:rPr lang="en-GB" sz="2000" u="sng"/>
              <a:t>User Activity Trails from Verizon Media</a:t>
            </a:r>
            <a:endParaRPr/>
          </a:p>
          <a:p>
            <a:pPr indent="-285750" lvl="0" marL="285750" rtl="0" algn="l">
              <a:lnSpc>
                <a:spcPct val="100000"/>
              </a:lnSpc>
              <a:spcBef>
                <a:spcPts val="320"/>
              </a:spcBef>
              <a:spcAft>
                <a:spcPts val="0"/>
              </a:spcAft>
              <a:buClr>
                <a:schemeClr val="dk1"/>
              </a:buClr>
              <a:buSzPts val="1600"/>
              <a:buFont typeface="Arial"/>
              <a:buChar char="•"/>
            </a:pPr>
            <a:r>
              <a:rPr b="0" lang="en-GB" sz="1600"/>
              <a:t>Millions of </a:t>
            </a:r>
            <a:r>
              <a:rPr lang="en-GB" sz="1600"/>
              <a:t>user activity sequences </a:t>
            </a:r>
            <a:r>
              <a:rPr b="0" lang="en-GB" sz="1600"/>
              <a:t>from heterogeneous </a:t>
            </a:r>
            <a:r>
              <a:rPr lang="en-GB" sz="1600"/>
              <a:t>sources</a:t>
            </a:r>
            <a:r>
              <a:rPr b="0" lang="en-GB" sz="1600"/>
              <a:t>:</a:t>
            </a:r>
            <a:endParaRPr/>
          </a:p>
          <a:p>
            <a:pPr indent="-285750" lvl="1" marL="685800" rtl="0" algn="l">
              <a:lnSpc>
                <a:spcPct val="100000"/>
              </a:lnSpc>
              <a:spcBef>
                <a:spcPts val="300"/>
              </a:spcBef>
              <a:spcAft>
                <a:spcPts val="0"/>
              </a:spcAft>
              <a:buClr>
                <a:schemeClr val="dk1"/>
              </a:buClr>
              <a:buSzPts val="1500"/>
              <a:buChar char="•"/>
            </a:pPr>
            <a:r>
              <a:rPr b="0" lang="en-GB" sz="1500"/>
              <a:t>Yahoo Search</a:t>
            </a:r>
            <a:endParaRPr/>
          </a:p>
          <a:p>
            <a:pPr indent="-285750" lvl="1" marL="685800" rtl="0" algn="l">
              <a:lnSpc>
                <a:spcPct val="100000"/>
              </a:lnSpc>
              <a:spcBef>
                <a:spcPts val="300"/>
              </a:spcBef>
              <a:spcAft>
                <a:spcPts val="0"/>
              </a:spcAft>
              <a:buClr>
                <a:schemeClr val="dk1"/>
              </a:buClr>
              <a:buSzPts val="1500"/>
              <a:buChar char="•"/>
            </a:pPr>
            <a:r>
              <a:rPr lang="en-GB" sz="1500"/>
              <a:t>C</a:t>
            </a:r>
            <a:r>
              <a:rPr b="0" lang="en-GB" sz="1500"/>
              <a:t>ommercial email receipts</a:t>
            </a:r>
            <a:endParaRPr/>
          </a:p>
          <a:p>
            <a:pPr indent="-285750" lvl="1" marL="685800" rtl="0" algn="l">
              <a:lnSpc>
                <a:spcPct val="100000"/>
              </a:lnSpc>
              <a:spcBef>
                <a:spcPts val="300"/>
              </a:spcBef>
              <a:spcAft>
                <a:spcPts val="0"/>
              </a:spcAft>
              <a:buClr>
                <a:schemeClr val="dk1"/>
              </a:buClr>
              <a:buSzPts val="1500"/>
              <a:buChar char="•"/>
            </a:pPr>
            <a:r>
              <a:rPr b="0" lang="en-GB" sz="1500"/>
              <a:t>News and other content on publishers</a:t>
            </a:r>
            <a:r>
              <a:rPr lang="en-GB" sz="1500"/>
              <a:t>’</a:t>
            </a:r>
            <a:r>
              <a:rPr b="0" lang="en-GB" sz="1500"/>
              <a:t> webpages associated with VM such as:</a:t>
            </a:r>
            <a:endParaRPr/>
          </a:p>
          <a:p>
            <a:pPr indent="-228600" lvl="2" marL="1085850" rtl="0" algn="l">
              <a:lnSpc>
                <a:spcPct val="100000"/>
              </a:lnSpc>
              <a:spcBef>
                <a:spcPts val="280"/>
              </a:spcBef>
              <a:spcAft>
                <a:spcPts val="0"/>
              </a:spcAft>
              <a:buClr>
                <a:schemeClr val="dk1"/>
              </a:buClr>
              <a:buSzPts val="1400"/>
              <a:buChar char="o"/>
            </a:pPr>
            <a:r>
              <a:rPr b="0" lang="en-GB"/>
              <a:t>Yahoo homepage, Finance, Sports and News, advertising data (e.g., ad impressions and clicks)</a:t>
            </a:r>
            <a:endParaRPr/>
          </a:p>
          <a:p>
            <a:pPr indent="-285750" lvl="0" marL="285750" rtl="0" algn="l">
              <a:lnSpc>
                <a:spcPct val="100000"/>
              </a:lnSpc>
              <a:spcBef>
                <a:spcPts val="320"/>
              </a:spcBef>
              <a:spcAft>
                <a:spcPts val="0"/>
              </a:spcAft>
              <a:buClr>
                <a:schemeClr val="dk1"/>
              </a:buClr>
              <a:buSzPts val="1600"/>
              <a:buFont typeface="Arial"/>
              <a:buChar char="•"/>
            </a:pPr>
            <a:r>
              <a:rPr lang="en-GB" sz="1600"/>
              <a:t>Vocabulary: </a:t>
            </a:r>
            <a:r>
              <a:rPr b="0" lang="en-GB" sz="1600"/>
              <a:t>200,000 most frequent activities</a:t>
            </a:r>
            <a:endParaRPr/>
          </a:p>
          <a:p>
            <a:pPr indent="-285750" lvl="0" marL="285750" rtl="0" algn="l">
              <a:lnSpc>
                <a:spcPct val="100000"/>
              </a:lnSpc>
              <a:spcBef>
                <a:spcPts val="320"/>
              </a:spcBef>
              <a:spcAft>
                <a:spcPts val="0"/>
              </a:spcAft>
              <a:buClr>
                <a:schemeClr val="dk1"/>
              </a:buClr>
              <a:buSzPts val="1600"/>
              <a:buFont typeface="Arial"/>
              <a:buChar char="•"/>
            </a:pPr>
            <a:r>
              <a:rPr lang="en-GB" sz="1600"/>
              <a:t>Conversions (labels) </a:t>
            </a:r>
            <a:r>
              <a:rPr b="0" lang="en-GB" sz="1600"/>
              <a:t>collected over one month for </a:t>
            </a:r>
            <a:r>
              <a:rPr lang="en-GB" sz="1600" u="sng"/>
              <a:t>3 different advertisers</a:t>
            </a:r>
            <a:endParaRPr/>
          </a:p>
          <a:p>
            <a:pPr indent="-285750" lvl="1" marL="685800" rtl="0" algn="l">
              <a:lnSpc>
                <a:spcPct val="100000"/>
              </a:lnSpc>
              <a:spcBef>
                <a:spcPts val="300"/>
              </a:spcBef>
              <a:spcAft>
                <a:spcPts val="0"/>
              </a:spcAft>
              <a:buClr>
                <a:schemeClr val="dk1"/>
              </a:buClr>
              <a:buSzPts val="1500"/>
              <a:buChar char="•"/>
            </a:pPr>
            <a:r>
              <a:rPr lang="en-GB" sz="1500"/>
              <a:t>Selected </a:t>
            </a:r>
            <a:r>
              <a:rPr b="0" lang="en-GB" sz="1500"/>
              <a:t>5% of the positive conversions</a:t>
            </a:r>
            <a:endParaRPr sz="1500" u="sng"/>
          </a:p>
          <a:p>
            <a:pPr indent="-285750" lvl="0" marL="285750" rtl="0" algn="l">
              <a:lnSpc>
                <a:spcPct val="100000"/>
              </a:lnSpc>
              <a:spcBef>
                <a:spcPts val="320"/>
              </a:spcBef>
              <a:spcAft>
                <a:spcPts val="0"/>
              </a:spcAft>
              <a:buClr>
                <a:schemeClr val="dk1"/>
              </a:buClr>
              <a:buSzPts val="1600"/>
              <a:buFont typeface="Arial"/>
              <a:buChar char="•"/>
            </a:pPr>
            <a:r>
              <a:rPr b="0" lang="en-GB" sz="1600"/>
              <a:t>Divided into </a:t>
            </a:r>
            <a:r>
              <a:rPr lang="en-GB" sz="1600"/>
              <a:t>training</a:t>
            </a:r>
            <a:r>
              <a:rPr b="0" lang="en-GB" sz="1600"/>
              <a:t>, </a:t>
            </a:r>
            <a:r>
              <a:rPr lang="en-GB" sz="1600"/>
              <a:t>validation</a:t>
            </a:r>
            <a:r>
              <a:rPr b="0" lang="en-GB" sz="1600"/>
              <a:t> and </a:t>
            </a:r>
            <a:r>
              <a:rPr lang="en-GB" sz="1600"/>
              <a:t>test</a:t>
            </a:r>
            <a:r>
              <a:rPr b="0" lang="en-GB" sz="1600"/>
              <a:t> sets using cut-off dates</a:t>
            </a:r>
            <a:endParaRPr/>
          </a:p>
          <a:p>
            <a:pPr indent="-247650" lvl="0" marL="342900" rtl="0" algn="l">
              <a:lnSpc>
                <a:spcPct val="100000"/>
              </a:lnSpc>
              <a:spcBef>
                <a:spcPts val="300"/>
              </a:spcBef>
              <a:spcAft>
                <a:spcPts val="0"/>
              </a:spcAft>
              <a:buClr>
                <a:schemeClr val="dk1"/>
              </a:buClr>
              <a:buSzPts val="1500"/>
              <a:buFont typeface="Arial"/>
              <a:buNone/>
            </a:pPr>
            <a:r>
              <a:t/>
            </a:r>
            <a:endParaRPr b="0" sz="1500"/>
          </a:p>
          <a:p>
            <a:pPr indent="-247650" lvl="0" marL="342900" rtl="0" algn="l">
              <a:lnSpc>
                <a:spcPct val="100000"/>
              </a:lnSpc>
              <a:spcBef>
                <a:spcPts val="300"/>
              </a:spcBef>
              <a:spcAft>
                <a:spcPts val="0"/>
              </a:spcAft>
              <a:buClr>
                <a:schemeClr val="dk1"/>
              </a:buClr>
              <a:buSzPts val="1500"/>
              <a:buFont typeface="Arial"/>
              <a:buNone/>
            </a:pPr>
            <a:r>
              <a:t/>
            </a:r>
            <a:endParaRPr b="0" sz="1500"/>
          </a:p>
        </p:txBody>
      </p:sp>
      <p:sp>
        <p:nvSpPr>
          <p:cNvPr id="274" name="Google Shape;274;g8aaea79ed3_0_801"/>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g8aaea79ed3_0_801"/>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Data</a:t>
            </a:r>
            <a:endParaRPr b="1" sz="2800"/>
          </a:p>
        </p:txBody>
      </p:sp>
      <p:pic>
        <p:nvPicPr>
          <p:cNvPr id="276" name="Google Shape;276;g8aaea79ed3_0_801"/>
          <p:cNvPicPr preferRelativeResize="0"/>
          <p:nvPr/>
        </p:nvPicPr>
        <p:blipFill rotWithShape="1">
          <a:blip r:embed="rId4">
            <a:alphaModFix/>
          </a:blip>
          <a:srcRect b="0" l="0" r="0" t="0"/>
          <a:stretch/>
        </p:blipFill>
        <p:spPr>
          <a:xfrm>
            <a:off x="6983550" y="201600"/>
            <a:ext cx="481676" cy="552005"/>
          </a:xfrm>
          <a:prstGeom prst="rect">
            <a:avLst/>
          </a:prstGeom>
          <a:noFill/>
          <a:ln>
            <a:noFill/>
          </a:ln>
        </p:spPr>
      </p:pic>
      <p:pic>
        <p:nvPicPr>
          <p:cNvPr id="277" name="Google Shape;277;g8aaea79ed3_0_801"/>
          <p:cNvPicPr preferRelativeResize="0"/>
          <p:nvPr/>
        </p:nvPicPr>
        <p:blipFill rotWithShape="1">
          <a:blip r:embed="rId5">
            <a:alphaModFix/>
          </a:blip>
          <a:srcRect b="0" l="0" r="0" t="0"/>
          <a:stretch/>
        </p:blipFill>
        <p:spPr>
          <a:xfrm>
            <a:off x="7542083" y="236229"/>
            <a:ext cx="1364067" cy="482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g8aaea79ed3_0_807"/>
          <p:cNvSpPr txBox="1"/>
          <p:nvPr>
            <p:ph idx="1" type="body"/>
          </p:nvPr>
        </p:nvSpPr>
        <p:spPr>
          <a:xfrm>
            <a:off x="252146" y="963685"/>
            <a:ext cx="8815800" cy="502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200"/>
              <a:buNone/>
            </a:pPr>
            <a:r>
              <a:rPr lang="en-GB" sz="2200" u="sng"/>
              <a:t>Baselines</a:t>
            </a:r>
            <a:endParaRPr/>
          </a:p>
          <a:p>
            <a:pPr indent="0" lvl="0" marL="0" rtl="0" algn="l">
              <a:lnSpc>
                <a:spcPct val="100000"/>
              </a:lnSpc>
              <a:spcBef>
                <a:spcPts val="100"/>
              </a:spcBef>
              <a:spcAft>
                <a:spcPts val="0"/>
              </a:spcAft>
              <a:buClr>
                <a:schemeClr val="dk1"/>
              </a:buClr>
              <a:buSzPts val="500"/>
              <a:buNone/>
            </a:pPr>
            <a:r>
              <a:rPr i="1" lang="en-GB" sz="500" u="sng"/>
              <a:t> </a:t>
            </a:r>
            <a:endParaRPr/>
          </a:p>
          <a:p>
            <a:pPr indent="-342900" lvl="0" marL="342900" rtl="0" algn="l">
              <a:lnSpc>
                <a:spcPct val="100000"/>
              </a:lnSpc>
              <a:spcBef>
                <a:spcPts val="400"/>
              </a:spcBef>
              <a:spcAft>
                <a:spcPts val="0"/>
              </a:spcAft>
              <a:buClr>
                <a:schemeClr val="dk1"/>
              </a:buClr>
              <a:buSzPts val="2000"/>
              <a:buFont typeface="Arial"/>
              <a:buChar char="•"/>
            </a:pPr>
            <a:r>
              <a:rPr i="1" lang="en-GB" sz="2000"/>
              <a:t>Unsupervised</a:t>
            </a:r>
            <a:endParaRPr/>
          </a:p>
          <a:p>
            <a:pPr indent="-285750" lvl="1" marL="742950" rtl="0" algn="l">
              <a:lnSpc>
                <a:spcPct val="100000"/>
              </a:lnSpc>
              <a:spcBef>
                <a:spcPts val="360"/>
              </a:spcBef>
              <a:spcAft>
                <a:spcPts val="0"/>
              </a:spcAft>
              <a:buClr>
                <a:schemeClr val="dk1"/>
              </a:buClr>
              <a:buSzPts val="1800"/>
              <a:buChar char="•"/>
            </a:pPr>
            <a:r>
              <a:rPr b="1" lang="en-GB" sz="1800"/>
              <a:t>AE: </a:t>
            </a:r>
            <a:r>
              <a:rPr lang="en-GB" sz="1800"/>
              <a:t>F</a:t>
            </a:r>
            <a:r>
              <a:rPr b="0" lang="en-GB" sz="1800"/>
              <a:t>ully-Connected Autoencoder</a:t>
            </a:r>
            <a:endParaRPr b="1" sz="1800"/>
          </a:p>
          <a:p>
            <a:pPr indent="-285750" lvl="1" marL="742950" rtl="0" algn="l">
              <a:lnSpc>
                <a:spcPct val="100000"/>
              </a:lnSpc>
              <a:spcBef>
                <a:spcPts val="360"/>
              </a:spcBef>
              <a:spcAft>
                <a:spcPts val="0"/>
              </a:spcAft>
              <a:buClr>
                <a:schemeClr val="dk1"/>
              </a:buClr>
              <a:buSzPts val="1800"/>
              <a:buChar char="•"/>
            </a:pPr>
            <a:r>
              <a:rPr b="1" lang="en-GB" sz="1800"/>
              <a:t>seq2seq: </a:t>
            </a:r>
            <a:r>
              <a:rPr b="0" lang="en-GB" sz="1800"/>
              <a:t>Seq2seq Autoencoder</a:t>
            </a:r>
            <a:r>
              <a:rPr b="1" lang="en-GB" sz="1800"/>
              <a:t> </a:t>
            </a:r>
            <a:r>
              <a:rPr b="0" lang="en-GB" sz="1800"/>
              <a:t>[1]</a:t>
            </a:r>
            <a:endParaRPr/>
          </a:p>
          <a:p>
            <a:pPr indent="-285750" lvl="1" marL="742950" rtl="0" algn="l">
              <a:lnSpc>
                <a:spcPct val="100000"/>
              </a:lnSpc>
              <a:spcBef>
                <a:spcPts val="360"/>
              </a:spcBef>
              <a:spcAft>
                <a:spcPts val="0"/>
              </a:spcAft>
              <a:buClr>
                <a:schemeClr val="dk1"/>
              </a:buClr>
              <a:buSzPts val="1800"/>
              <a:buChar char="•"/>
            </a:pPr>
            <a:r>
              <a:rPr b="1" lang="en-GB" sz="1800"/>
              <a:t>TA-seq2seq: </a:t>
            </a:r>
            <a:r>
              <a:rPr b="0" lang="en-GB" sz="1800"/>
              <a:t>Time-Aware Seq2seq [2, 3]</a:t>
            </a:r>
            <a:endParaRPr/>
          </a:p>
          <a:p>
            <a:pPr indent="-285750" lvl="1" marL="742950" rtl="0" algn="l">
              <a:lnSpc>
                <a:spcPct val="100000"/>
              </a:lnSpc>
              <a:spcBef>
                <a:spcPts val="360"/>
              </a:spcBef>
              <a:spcAft>
                <a:spcPts val="0"/>
              </a:spcAft>
              <a:buClr>
                <a:schemeClr val="dk1"/>
              </a:buClr>
              <a:buSzPts val="1800"/>
              <a:buChar char="•"/>
            </a:pPr>
            <a:r>
              <a:rPr b="1" lang="en-GB" sz="1800"/>
              <a:t>ISA: </a:t>
            </a:r>
            <a:r>
              <a:rPr b="0" lang="en-GB" sz="1800"/>
              <a:t>Integrated Sequence Autoencoder [4]</a:t>
            </a:r>
            <a:endParaRPr/>
          </a:p>
          <a:p>
            <a:pPr indent="0" lvl="0" marL="0" rtl="0" algn="l">
              <a:lnSpc>
                <a:spcPct val="100000"/>
              </a:lnSpc>
              <a:spcBef>
                <a:spcPts val="400"/>
              </a:spcBef>
              <a:spcAft>
                <a:spcPts val="0"/>
              </a:spcAft>
              <a:buClr>
                <a:schemeClr val="dk1"/>
              </a:buClr>
              <a:buSzPts val="2000"/>
              <a:buNone/>
            </a:pPr>
            <a:r>
              <a:t/>
            </a:r>
            <a:endParaRPr b="0" sz="2000"/>
          </a:p>
          <a:p>
            <a:pPr indent="-342900" lvl="0" marL="342900" rtl="0" algn="l">
              <a:lnSpc>
                <a:spcPct val="100000"/>
              </a:lnSpc>
              <a:spcBef>
                <a:spcPts val="400"/>
              </a:spcBef>
              <a:spcAft>
                <a:spcPts val="0"/>
              </a:spcAft>
              <a:buClr>
                <a:schemeClr val="dk1"/>
              </a:buClr>
              <a:buSzPts val="2000"/>
              <a:buFont typeface="Arial"/>
              <a:buChar char="•"/>
            </a:pPr>
            <a:r>
              <a:rPr i="1" lang="en-GB" sz="2000"/>
              <a:t>Supervised</a:t>
            </a:r>
            <a:endParaRPr/>
          </a:p>
          <a:p>
            <a:pPr indent="-285750" lvl="1" marL="742950" rtl="0" algn="l">
              <a:lnSpc>
                <a:spcPct val="100000"/>
              </a:lnSpc>
              <a:spcBef>
                <a:spcPts val="360"/>
              </a:spcBef>
              <a:spcAft>
                <a:spcPts val="0"/>
              </a:spcAft>
              <a:buClr>
                <a:schemeClr val="dk1"/>
              </a:buClr>
              <a:buSzPts val="1800"/>
              <a:buChar char="•"/>
            </a:pPr>
            <a:r>
              <a:rPr b="1" lang="en-GB" sz="1800"/>
              <a:t>LR: </a:t>
            </a:r>
            <a:r>
              <a:rPr b="0" lang="en-GB" sz="1800"/>
              <a:t>Logistic Regression</a:t>
            </a:r>
            <a:endParaRPr/>
          </a:p>
          <a:p>
            <a:pPr indent="-285750" lvl="1" marL="742950" rtl="0" algn="l">
              <a:lnSpc>
                <a:spcPct val="100000"/>
              </a:lnSpc>
              <a:spcBef>
                <a:spcPts val="360"/>
              </a:spcBef>
              <a:spcAft>
                <a:spcPts val="0"/>
              </a:spcAft>
              <a:buClr>
                <a:schemeClr val="dk1"/>
              </a:buClr>
              <a:buSzPts val="1800"/>
              <a:buChar char="•"/>
            </a:pPr>
            <a:r>
              <a:rPr b="1" lang="en-GB" sz="1800"/>
              <a:t>attRNN:</a:t>
            </a:r>
            <a:r>
              <a:rPr lang="en-GB" sz="1800"/>
              <a:t> </a:t>
            </a:r>
            <a:r>
              <a:rPr b="0" lang="en-GB" sz="1800"/>
              <a:t>Attention-based RNN [5]</a:t>
            </a:r>
            <a:endParaRPr/>
          </a:p>
          <a:p>
            <a:pPr indent="-285750" lvl="1" marL="742950" rtl="0" algn="l">
              <a:lnSpc>
                <a:spcPct val="100000"/>
              </a:lnSpc>
              <a:spcBef>
                <a:spcPts val="360"/>
              </a:spcBef>
              <a:spcAft>
                <a:spcPts val="0"/>
              </a:spcAft>
              <a:buClr>
                <a:schemeClr val="dk1"/>
              </a:buClr>
              <a:buSzPts val="1800"/>
              <a:buChar char="•"/>
            </a:pPr>
            <a:r>
              <a:rPr b="1" lang="en-GB" sz="1800"/>
              <a:t>XGBoost: </a:t>
            </a:r>
            <a:r>
              <a:rPr b="0" lang="en-GB" sz="1800"/>
              <a:t>eXtreme Gradient Boosting [6]</a:t>
            </a:r>
            <a:endParaRPr/>
          </a:p>
        </p:txBody>
      </p:sp>
      <p:sp>
        <p:nvSpPr>
          <p:cNvPr id="283" name="Google Shape;283;g8aaea79ed3_0_807"/>
          <p:cNvSpPr txBox="1"/>
          <p:nvPr/>
        </p:nvSpPr>
        <p:spPr>
          <a:xfrm>
            <a:off x="237522" y="5660507"/>
            <a:ext cx="120165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[1] Sutskever, et al. “Sequence to sequence learning with neural networks.” </a:t>
            </a:r>
            <a:r>
              <a:rPr b="0" i="1" lang="en-GB" sz="1200" u="none" cap="none" strike="noStrike">
                <a:solidFill>
                  <a:schemeClr val="dk1"/>
                </a:solidFill>
                <a:latin typeface="Calibri"/>
                <a:ea typeface="Calibri"/>
                <a:cs typeface="Calibri"/>
                <a:sym typeface="Calibri"/>
              </a:rPr>
              <a:t>NIPS 2014.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[2] M. Baytas, et al. “Patient subtyping via time-aware LSTM networks.” </a:t>
            </a:r>
            <a:r>
              <a:rPr b="0" i="1" lang="en-GB" sz="1200" u="none" cap="none" strike="noStrike">
                <a:solidFill>
                  <a:schemeClr val="dk1"/>
                </a:solidFill>
                <a:latin typeface="Calibri"/>
                <a:ea typeface="Calibri"/>
                <a:cs typeface="Calibri"/>
                <a:sym typeface="Calibri"/>
              </a:rPr>
              <a:t>SIGKDD 2017.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[3] Bai, et al. “Interpretable representation learning for healthcare via capturing disease progression through time.” </a:t>
            </a:r>
            <a:r>
              <a:rPr b="0" i="1" lang="en-GB" sz="1200" u="none" cap="none" strike="noStrike">
                <a:solidFill>
                  <a:schemeClr val="dk1"/>
                </a:solidFill>
                <a:latin typeface="Calibri"/>
                <a:ea typeface="Calibri"/>
                <a:cs typeface="Calibri"/>
                <a:sym typeface="Calibri"/>
              </a:rPr>
              <a:t>SIGKDD 2018.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[4] Pei and MJ Tax “Unsupervised Learning of Sequence Representations by Autoencoders.” </a:t>
            </a:r>
            <a:r>
              <a:rPr b="0" i="1" lang="en-GB" sz="1200" u="none" cap="none" strike="noStrike">
                <a:solidFill>
                  <a:schemeClr val="dk1"/>
                </a:solidFill>
                <a:latin typeface="Calibri"/>
                <a:ea typeface="Calibri"/>
                <a:cs typeface="Calibri"/>
                <a:sym typeface="Calibri"/>
              </a:rPr>
              <a:t>arXiv preprint 2018.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[5] Zhou, et al. “Understanding consumer journey using attention based recurrent neural networks.” </a:t>
            </a:r>
            <a:r>
              <a:rPr b="0" i="1" lang="en-GB" sz="1200" u="none" cap="none" strike="noStrike">
                <a:solidFill>
                  <a:schemeClr val="dk1"/>
                </a:solidFill>
                <a:latin typeface="Calibri"/>
                <a:ea typeface="Calibri"/>
                <a:cs typeface="Calibri"/>
                <a:sym typeface="Calibri"/>
              </a:rPr>
              <a:t>SIGKDD 2019.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[6] Chen, et al. “XGBoost: A Scalable Tree Boosting System.” </a:t>
            </a:r>
            <a:r>
              <a:rPr b="0" i="1" lang="en-GB" sz="1200" u="none" cap="none" strike="noStrike">
                <a:solidFill>
                  <a:schemeClr val="dk1"/>
                </a:solidFill>
                <a:latin typeface="Calibri"/>
                <a:ea typeface="Calibri"/>
                <a:cs typeface="Calibri"/>
                <a:sym typeface="Calibri"/>
              </a:rPr>
              <a:t>SIGKDD 2016.</a:t>
            </a:r>
            <a:endParaRPr b="0" i="1" sz="1200" u="none" cap="none" strike="noStrike">
              <a:solidFill>
                <a:schemeClr val="dk1"/>
              </a:solidFill>
              <a:latin typeface="Calibri"/>
              <a:ea typeface="Calibri"/>
              <a:cs typeface="Calibri"/>
              <a:sym typeface="Calibri"/>
            </a:endParaRPr>
          </a:p>
        </p:txBody>
      </p:sp>
      <p:sp>
        <p:nvSpPr>
          <p:cNvPr id="284" name="Google Shape;284;g8aaea79ed3_0_807"/>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g8aaea79ed3_0_807"/>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Experimental Setup</a:t>
            </a:r>
            <a:endParaRPr b="1" sz="2800"/>
          </a:p>
        </p:txBody>
      </p:sp>
      <p:pic>
        <p:nvPicPr>
          <p:cNvPr id="286" name="Google Shape;286;g8aaea79ed3_0_807"/>
          <p:cNvPicPr preferRelativeResize="0"/>
          <p:nvPr/>
        </p:nvPicPr>
        <p:blipFill rotWithShape="1">
          <a:blip r:embed="rId3">
            <a:alphaModFix/>
          </a:blip>
          <a:srcRect b="0" l="0" r="0" t="0"/>
          <a:stretch/>
        </p:blipFill>
        <p:spPr>
          <a:xfrm>
            <a:off x="6983550" y="201600"/>
            <a:ext cx="481676" cy="552005"/>
          </a:xfrm>
          <a:prstGeom prst="rect">
            <a:avLst/>
          </a:prstGeom>
          <a:noFill/>
          <a:ln>
            <a:noFill/>
          </a:ln>
        </p:spPr>
      </p:pic>
      <p:pic>
        <p:nvPicPr>
          <p:cNvPr id="287" name="Google Shape;287;g8aaea79ed3_0_807"/>
          <p:cNvPicPr preferRelativeResize="0"/>
          <p:nvPr/>
        </p:nvPicPr>
        <p:blipFill rotWithShape="1">
          <a:blip r:embed="rId4">
            <a:alphaModFix/>
          </a:blip>
          <a:srcRect b="0" l="0" r="0" t="0"/>
          <a:stretch/>
        </p:blipFill>
        <p:spPr>
          <a:xfrm>
            <a:off x="7542083" y="236229"/>
            <a:ext cx="1364067" cy="482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g8aaea79ed3_0_814"/>
          <p:cNvSpPr txBox="1"/>
          <p:nvPr>
            <p:ph idx="1" type="body"/>
          </p:nvPr>
        </p:nvSpPr>
        <p:spPr>
          <a:xfrm>
            <a:off x="252146" y="955316"/>
            <a:ext cx="8815800" cy="541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GB" u="sng"/>
              <a:t>Evaluation metrics</a:t>
            </a:r>
            <a:endParaRPr/>
          </a:p>
          <a:p>
            <a:pPr indent="0" lvl="0" marL="0" rtl="0" algn="l">
              <a:lnSpc>
                <a:spcPct val="100000"/>
              </a:lnSpc>
              <a:spcBef>
                <a:spcPts val="100"/>
              </a:spcBef>
              <a:spcAft>
                <a:spcPts val="0"/>
              </a:spcAft>
              <a:buClr>
                <a:schemeClr val="dk1"/>
              </a:buClr>
              <a:buSzPts val="500"/>
              <a:buNone/>
            </a:pPr>
            <a:r>
              <a:t/>
            </a:r>
            <a:endParaRPr sz="500"/>
          </a:p>
          <a:p>
            <a:pPr indent="-342900" lvl="0" marL="342900" rtl="0" algn="l">
              <a:lnSpc>
                <a:spcPct val="100000"/>
              </a:lnSpc>
              <a:spcBef>
                <a:spcPts val="320"/>
              </a:spcBef>
              <a:spcAft>
                <a:spcPts val="0"/>
              </a:spcAft>
              <a:buClr>
                <a:schemeClr val="dk1"/>
              </a:buClr>
              <a:buSzPts val="1600"/>
              <a:buFont typeface="Arial"/>
              <a:buChar char="•"/>
            </a:pPr>
            <a:r>
              <a:rPr i="1" lang="en-GB" sz="1600"/>
              <a:t>Unsupervised</a:t>
            </a:r>
            <a:endParaRPr b="0" sz="1600"/>
          </a:p>
          <a:p>
            <a:pPr indent="-285750" lvl="1" marL="742950" rtl="0" algn="l">
              <a:lnSpc>
                <a:spcPct val="100000"/>
              </a:lnSpc>
              <a:spcBef>
                <a:spcPts val="300"/>
              </a:spcBef>
              <a:spcAft>
                <a:spcPts val="0"/>
              </a:spcAft>
              <a:buClr>
                <a:schemeClr val="dk1"/>
              </a:buClr>
              <a:buSzPts val="1500"/>
              <a:buChar char="•"/>
            </a:pPr>
            <a:r>
              <a:rPr b="0" lang="en-GB" sz="1500"/>
              <a:t>Reconstruction Accuracy</a:t>
            </a:r>
            <a:endParaRPr/>
          </a:p>
          <a:p>
            <a:pPr indent="-285750" lvl="1" marL="742950" rtl="0" algn="l">
              <a:lnSpc>
                <a:spcPct val="100000"/>
              </a:lnSpc>
              <a:spcBef>
                <a:spcPts val="300"/>
              </a:spcBef>
              <a:spcAft>
                <a:spcPts val="0"/>
              </a:spcAft>
              <a:buClr>
                <a:schemeClr val="dk1"/>
              </a:buClr>
              <a:buSzPts val="1500"/>
              <a:buChar char="•"/>
            </a:pPr>
            <a:r>
              <a:rPr lang="en-GB" sz="1500"/>
              <a:t>ROUGE</a:t>
            </a:r>
            <a:r>
              <a:rPr b="0" lang="en-GB" sz="1500"/>
              <a:t> (Recall-Oriented Understudy for Gisting Evaluation) [7]</a:t>
            </a:r>
            <a:endParaRPr sz="1500"/>
          </a:p>
          <a:p>
            <a:pPr indent="-285750" lvl="1" marL="742950" rtl="0" algn="l">
              <a:lnSpc>
                <a:spcPct val="100000"/>
              </a:lnSpc>
              <a:spcBef>
                <a:spcPts val="300"/>
              </a:spcBef>
              <a:spcAft>
                <a:spcPts val="0"/>
              </a:spcAft>
              <a:buClr>
                <a:schemeClr val="dk1"/>
              </a:buClr>
              <a:buSzPts val="1500"/>
              <a:buChar char="•"/>
            </a:pPr>
            <a:r>
              <a:rPr lang="en-GB" sz="1500"/>
              <a:t>BLEU</a:t>
            </a:r>
            <a:r>
              <a:rPr b="0" lang="en-GB" sz="1500"/>
              <a:t> (BiLingual Evaluation Understudy) [8]</a:t>
            </a:r>
            <a:endParaRPr b="0" sz="1600"/>
          </a:p>
          <a:p>
            <a:pPr indent="-342900" lvl="0" marL="342900" rtl="0" algn="l">
              <a:lnSpc>
                <a:spcPct val="100000"/>
              </a:lnSpc>
              <a:spcBef>
                <a:spcPts val="320"/>
              </a:spcBef>
              <a:spcAft>
                <a:spcPts val="0"/>
              </a:spcAft>
              <a:buClr>
                <a:schemeClr val="dk1"/>
              </a:buClr>
              <a:buSzPts val="1600"/>
              <a:buFont typeface="Arial"/>
              <a:buChar char="•"/>
            </a:pPr>
            <a:r>
              <a:rPr i="1" lang="en-GB" sz="1600"/>
              <a:t>Supervised</a:t>
            </a:r>
            <a:endParaRPr/>
          </a:p>
          <a:p>
            <a:pPr indent="-285750" lvl="1" marL="742950" rtl="0" algn="l">
              <a:lnSpc>
                <a:spcPct val="100000"/>
              </a:lnSpc>
              <a:spcBef>
                <a:spcPts val="300"/>
              </a:spcBef>
              <a:spcAft>
                <a:spcPts val="0"/>
              </a:spcAft>
              <a:buClr>
                <a:schemeClr val="dk1"/>
              </a:buClr>
              <a:buSzPts val="1500"/>
              <a:buChar char="•"/>
            </a:pPr>
            <a:r>
              <a:rPr lang="en-GB" sz="1500"/>
              <a:t>Area Under the ROC curve (AUC)</a:t>
            </a:r>
            <a:endParaRPr/>
          </a:p>
          <a:p>
            <a:pPr indent="-342900" lvl="0" marL="342900" rtl="0" algn="l">
              <a:lnSpc>
                <a:spcPct val="100000"/>
              </a:lnSpc>
              <a:spcBef>
                <a:spcPts val="200"/>
              </a:spcBef>
              <a:spcAft>
                <a:spcPts val="0"/>
              </a:spcAft>
              <a:buClr>
                <a:schemeClr val="dk1"/>
              </a:buClr>
              <a:buSzPts val="1000"/>
              <a:buNone/>
            </a:pPr>
            <a:r>
              <a:t/>
            </a:r>
            <a:endParaRPr sz="1000"/>
          </a:p>
          <a:p>
            <a:pPr indent="-342900" lvl="0" marL="342900" rtl="0" algn="l">
              <a:lnSpc>
                <a:spcPct val="100000"/>
              </a:lnSpc>
              <a:spcBef>
                <a:spcPts val="360"/>
              </a:spcBef>
              <a:spcAft>
                <a:spcPts val="0"/>
              </a:spcAft>
              <a:buClr>
                <a:schemeClr val="dk1"/>
              </a:buClr>
              <a:buSzPts val="1800"/>
              <a:buNone/>
            </a:pPr>
            <a:r>
              <a:rPr lang="en-GB" u="sng"/>
              <a:t>Setup</a:t>
            </a:r>
            <a:endParaRPr/>
          </a:p>
          <a:p>
            <a:pPr indent="-342900" lvl="0" marL="342900" rtl="0" algn="l">
              <a:lnSpc>
                <a:spcPct val="100000"/>
              </a:lnSpc>
              <a:spcBef>
                <a:spcPts val="100"/>
              </a:spcBef>
              <a:spcAft>
                <a:spcPts val="0"/>
              </a:spcAft>
              <a:buClr>
                <a:schemeClr val="dk1"/>
              </a:buClr>
              <a:buSzPts val="500"/>
              <a:buNone/>
            </a:pPr>
            <a:r>
              <a:t/>
            </a:r>
            <a:endParaRPr sz="500"/>
          </a:p>
          <a:p>
            <a:pPr indent="-342900" lvl="0" marL="342900" rtl="0" algn="l">
              <a:lnSpc>
                <a:spcPct val="100000"/>
              </a:lnSpc>
              <a:spcBef>
                <a:spcPts val="320"/>
              </a:spcBef>
              <a:spcAft>
                <a:spcPts val="0"/>
              </a:spcAft>
              <a:buClr>
                <a:schemeClr val="dk1"/>
              </a:buClr>
              <a:buSzPts val="1600"/>
              <a:buFont typeface="Arial"/>
              <a:buChar char="•"/>
            </a:pPr>
            <a:r>
              <a:rPr lang="en-GB" sz="1600"/>
              <a:t>Embedding</a:t>
            </a:r>
            <a:r>
              <a:rPr b="0" lang="en-GB" sz="1600"/>
              <a:t> </a:t>
            </a:r>
            <a:r>
              <a:rPr lang="en-GB" sz="1600"/>
              <a:t>dimension</a:t>
            </a:r>
            <a:r>
              <a:rPr b="0" lang="en-GB" sz="1600"/>
              <a:t>: 100</a:t>
            </a:r>
            <a:endParaRPr/>
          </a:p>
          <a:p>
            <a:pPr indent="-342900" lvl="0" marL="342900" rtl="0" algn="l">
              <a:lnSpc>
                <a:spcPct val="100000"/>
              </a:lnSpc>
              <a:spcBef>
                <a:spcPts val="320"/>
              </a:spcBef>
              <a:spcAft>
                <a:spcPts val="0"/>
              </a:spcAft>
              <a:buClr>
                <a:schemeClr val="dk1"/>
              </a:buClr>
              <a:buSzPts val="1600"/>
              <a:buFont typeface="Arial"/>
              <a:buChar char="•"/>
            </a:pPr>
            <a:r>
              <a:rPr lang="en-GB" sz="1600"/>
              <a:t>Optimizer</a:t>
            </a:r>
            <a:r>
              <a:rPr b="0" lang="en-GB" sz="1600"/>
              <a:t>: Adam with a learning rate of 0.001</a:t>
            </a:r>
            <a:endParaRPr/>
          </a:p>
          <a:p>
            <a:pPr indent="-342900" lvl="0" marL="342900" rtl="0" algn="l">
              <a:lnSpc>
                <a:spcPct val="100000"/>
              </a:lnSpc>
              <a:spcBef>
                <a:spcPts val="320"/>
              </a:spcBef>
              <a:spcAft>
                <a:spcPts val="0"/>
              </a:spcAft>
              <a:buClr>
                <a:schemeClr val="dk1"/>
              </a:buClr>
              <a:buSzPts val="1600"/>
              <a:buFont typeface="Arial"/>
              <a:buChar char="•"/>
            </a:pPr>
            <a:r>
              <a:rPr lang="en-GB" sz="1600"/>
              <a:t>Batch sizes:</a:t>
            </a:r>
            <a:endParaRPr b="0" sz="1600"/>
          </a:p>
          <a:p>
            <a:pPr indent="-285750" lvl="1" marL="742950" rtl="0" algn="l">
              <a:lnSpc>
                <a:spcPct val="100000"/>
              </a:lnSpc>
              <a:spcBef>
                <a:spcPts val="300"/>
              </a:spcBef>
              <a:spcAft>
                <a:spcPts val="0"/>
              </a:spcAft>
              <a:buClr>
                <a:schemeClr val="dk1"/>
              </a:buClr>
              <a:buSzPts val="1500"/>
              <a:buChar char="•"/>
            </a:pPr>
            <a:r>
              <a:rPr lang="en-GB" sz="1500"/>
              <a:t>VM user trails: </a:t>
            </a:r>
            <a:r>
              <a:rPr b="0" lang="en-GB" sz="1500"/>
              <a:t>32</a:t>
            </a:r>
            <a:endParaRPr/>
          </a:p>
          <a:p>
            <a:pPr indent="-285750" lvl="1" marL="742950" rtl="0" algn="l">
              <a:lnSpc>
                <a:spcPct val="100000"/>
              </a:lnSpc>
              <a:spcBef>
                <a:spcPts val="300"/>
              </a:spcBef>
              <a:spcAft>
                <a:spcPts val="0"/>
              </a:spcAft>
              <a:buClr>
                <a:schemeClr val="dk1"/>
              </a:buClr>
              <a:buSzPts val="1500"/>
              <a:buChar char="•"/>
            </a:pPr>
            <a:r>
              <a:rPr lang="en-GB" sz="1500"/>
              <a:t>RecSys dataset: </a:t>
            </a:r>
            <a:r>
              <a:rPr b="0" lang="en-GB" sz="1500"/>
              <a:t>64</a:t>
            </a:r>
            <a:endParaRPr/>
          </a:p>
          <a:p>
            <a:pPr indent="-342900" lvl="0" marL="342900" rtl="0" algn="l">
              <a:lnSpc>
                <a:spcPct val="100000"/>
              </a:lnSpc>
              <a:spcBef>
                <a:spcPts val="320"/>
              </a:spcBef>
              <a:spcAft>
                <a:spcPts val="0"/>
              </a:spcAft>
              <a:buClr>
                <a:schemeClr val="dk1"/>
              </a:buClr>
              <a:buSzPts val="1600"/>
              <a:buFont typeface="Arial"/>
              <a:buChar char="•"/>
            </a:pPr>
            <a:r>
              <a:rPr b="0" lang="en-GB" sz="1600"/>
              <a:t>Ran on a distributed </a:t>
            </a:r>
            <a:r>
              <a:rPr lang="en-GB" sz="1600"/>
              <a:t>TensorFlowOnSpark</a:t>
            </a:r>
            <a:r>
              <a:rPr b="0" lang="en-GB" sz="1600"/>
              <a:t> infrastructure</a:t>
            </a:r>
            <a:endParaRPr/>
          </a:p>
          <a:p>
            <a:pPr indent="-285750" lvl="1" marL="742950" rtl="0" algn="l">
              <a:lnSpc>
                <a:spcPct val="100000"/>
              </a:lnSpc>
              <a:spcBef>
                <a:spcPts val="300"/>
              </a:spcBef>
              <a:spcAft>
                <a:spcPts val="0"/>
              </a:spcAft>
              <a:buClr>
                <a:schemeClr val="dk1"/>
              </a:buClr>
              <a:buSzPts val="1500"/>
              <a:buChar char="•"/>
            </a:pPr>
            <a:r>
              <a:rPr b="0" lang="en-GB" sz="1500"/>
              <a:t>100 Spark executors</a:t>
            </a:r>
            <a:endParaRPr/>
          </a:p>
          <a:p>
            <a:pPr indent="-285750" lvl="1" marL="742950" rtl="0" algn="l">
              <a:lnSpc>
                <a:spcPct val="100000"/>
              </a:lnSpc>
              <a:spcBef>
                <a:spcPts val="300"/>
              </a:spcBef>
              <a:spcAft>
                <a:spcPts val="0"/>
              </a:spcAft>
              <a:buClr>
                <a:schemeClr val="dk1"/>
              </a:buClr>
              <a:buSzPts val="1500"/>
              <a:buChar char="•"/>
            </a:pPr>
            <a:r>
              <a:rPr b="0" lang="en-GB" sz="1500"/>
              <a:t>Model parameters distributed among 5 executors.</a:t>
            </a:r>
            <a:endParaRPr/>
          </a:p>
        </p:txBody>
      </p:sp>
      <p:sp>
        <p:nvSpPr>
          <p:cNvPr id="293" name="Google Shape;293;g8aaea79ed3_0_814"/>
          <p:cNvSpPr txBox="1"/>
          <p:nvPr/>
        </p:nvSpPr>
        <p:spPr>
          <a:xfrm>
            <a:off x="237522" y="6368246"/>
            <a:ext cx="120165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[7] Lin. “Rouge: A package for automatic evaluation of summaries.”</a:t>
            </a:r>
            <a:r>
              <a:rPr b="0" i="1" lang="en-GB" sz="1200" u="none" cap="none" strike="noStrike">
                <a:solidFill>
                  <a:schemeClr val="dk1"/>
                </a:solidFill>
                <a:latin typeface="Calibri"/>
                <a:ea typeface="Calibri"/>
                <a:cs typeface="Calibri"/>
                <a:sym typeface="Calibri"/>
              </a:rPr>
              <a:t> Text summarization branches out, 2004.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[8] Papineni, et al. “BLEU: a method for automatic evaluation of machine translation.” </a:t>
            </a:r>
            <a:r>
              <a:rPr b="0" i="1" lang="en-GB" sz="1200" u="none" cap="none" strike="noStrike">
                <a:solidFill>
                  <a:schemeClr val="dk1"/>
                </a:solidFill>
                <a:latin typeface="Calibri"/>
                <a:ea typeface="Calibri"/>
                <a:cs typeface="Calibri"/>
                <a:sym typeface="Calibri"/>
              </a:rPr>
              <a:t>ACL 2002.</a:t>
            </a:r>
            <a:endParaRPr b="0" i="1" sz="1200" u="none" cap="none" strike="noStrike">
              <a:solidFill>
                <a:schemeClr val="dk1"/>
              </a:solidFill>
              <a:latin typeface="Calibri"/>
              <a:ea typeface="Calibri"/>
              <a:cs typeface="Calibri"/>
              <a:sym typeface="Calibri"/>
            </a:endParaRPr>
          </a:p>
        </p:txBody>
      </p:sp>
      <p:sp>
        <p:nvSpPr>
          <p:cNvPr id="294" name="Google Shape;294;g8aaea79ed3_0_814"/>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g8aaea79ed3_0_814"/>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Experimental Setup</a:t>
            </a:r>
            <a:endParaRPr b="1" sz="2800"/>
          </a:p>
        </p:txBody>
      </p:sp>
      <p:pic>
        <p:nvPicPr>
          <p:cNvPr id="296" name="Google Shape;296;g8aaea79ed3_0_814"/>
          <p:cNvPicPr preferRelativeResize="0"/>
          <p:nvPr/>
        </p:nvPicPr>
        <p:blipFill rotWithShape="1">
          <a:blip r:embed="rId3">
            <a:alphaModFix/>
          </a:blip>
          <a:srcRect b="0" l="0" r="0" t="0"/>
          <a:stretch/>
        </p:blipFill>
        <p:spPr>
          <a:xfrm>
            <a:off x="6983550" y="201600"/>
            <a:ext cx="481676" cy="552005"/>
          </a:xfrm>
          <a:prstGeom prst="rect">
            <a:avLst/>
          </a:prstGeom>
          <a:noFill/>
          <a:ln>
            <a:noFill/>
          </a:ln>
        </p:spPr>
      </p:pic>
      <p:pic>
        <p:nvPicPr>
          <p:cNvPr id="297" name="Google Shape;297;g8aaea79ed3_0_814"/>
          <p:cNvPicPr preferRelativeResize="0"/>
          <p:nvPr/>
        </p:nvPicPr>
        <p:blipFill rotWithShape="1">
          <a:blip r:embed="rId4">
            <a:alphaModFix/>
          </a:blip>
          <a:srcRect b="0" l="0" r="0" t="0"/>
          <a:stretch/>
        </p:blipFill>
        <p:spPr>
          <a:xfrm>
            <a:off x="7542083" y="236229"/>
            <a:ext cx="1364067" cy="482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g8aaea79ed3_0_821"/>
          <p:cNvSpPr txBox="1"/>
          <p:nvPr>
            <p:ph idx="1" type="body"/>
          </p:nvPr>
        </p:nvSpPr>
        <p:spPr>
          <a:xfrm>
            <a:off x="252147" y="989085"/>
            <a:ext cx="8675700" cy="5867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rPr lang="en-GB" sz="2000" u="sng"/>
              <a:t>Proprietary VM dataset</a:t>
            </a:r>
            <a:endParaRPr/>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400"/>
              </a:spcBef>
              <a:spcAft>
                <a:spcPts val="0"/>
              </a:spcAft>
              <a:buClr>
                <a:schemeClr val="dk1"/>
              </a:buClr>
              <a:buSzPts val="2000"/>
              <a:buNone/>
            </a:pPr>
            <a:r>
              <a:t/>
            </a:r>
            <a:endParaRPr i="1" sz="2000"/>
          </a:p>
          <a:p>
            <a:pPr indent="0" lvl="0" marL="0" rtl="0" algn="l">
              <a:lnSpc>
                <a:spcPct val="100000"/>
              </a:lnSpc>
              <a:spcBef>
                <a:spcPts val="200"/>
              </a:spcBef>
              <a:spcAft>
                <a:spcPts val="0"/>
              </a:spcAft>
              <a:buClr>
                <a:schemeClr val="dk1"/>
              </a:buClr>
              <a:buSzPts val="1000"/>
              <a:buNone/>
            </a:pPr>
            <a:r>
              <a:t/>
            </a:r>
            <a:endParaRPr i="1" sz="1000"/>
          </a:p>
          <a:p>
            <a:pPr indent="0" lvl="0" marL="0" rtl="0" algn="l">
              <a:lnSpc>
                <a:spcPct val="100000"/>
              </a:lnSpc>
              <a:spcBef>
                <a:spcPts val="400"/>
              </a:spcBef>
              <a:spcAft>
                <a:spcPts val="0"/>
              </a:spcAft>
              <a:buClr>
                <a:schemeClr val="dk1"/>
              </a:buClr>
              <a:buSzPts val="2000"/>
              <a:buNone/>
            </a:pPr>
            <a:r>
              <a:rPr i="1" lang="en-GB" sz="2000"/>
              <a:t>Discussion:</a:t>
            </a:r>
            <a:endParaRPr/>
          </a:p>
          <a:p>
            <a:pPr indent="-342900" lvl="0" marL="342900" rtl="0" algn="l">
              <a:lnSpc>
                <a:spcPct val="100000"/>
              </a:lnSpc>
              <a:spcBef>
                <a:spcPts val="360"/>
              </a:spcBef>
              <a:spcAft>
                <a:spcPts val="0"/>
              </a:spcAft>
              <a:buClr>
                <a:schemeClr val="dk1"/>
              </a:buClr>
              <a:buSzPts val="1800"/>
              <a:buFont typeface="Arial"/>
              <a:buChar char="•"/>
            </a:pPr>
            <a:r>
              <a:rPr lang="en-GB"/>
              <a:t>TASA outperforms the alternatives</a:t>
            </a:r>
            <a:r>
              <a:rPr b="0" lang="en-GB"/>
              <a:t>, across all reconstruction measures.</a:t>
            </a:r>
            <a:endParaRPr/>
          </a:p>
          <a:p>
            <a:pPr indent="-342900" lvl="0" marL="342900" rtl="0" algn="l">
              <a:lnSpc>
                <a:spcPct val="100000"/>
              </a:lnSpc>
              <a:spcBef>
                <a:spcPts val="360"/>
              </a:spcBef>
              <a:spcAft>
                <a:spcPts val="0"/>
              </a:spcAft>
              <a:buClr>
                <a:schemeClr val="dk1"/>
              </a:buClr>
              <a:buSzPts val="1800"/>
              <a:buFont typeface="Arial"/>
              <a:buChar char="•"/>
            </a:pPr>
            <a:r>
              <a:rPr lang="en-GB"/>
              <a:t>Leveraging temporal information </a:t>
            </a:r>
            <a:r>
              <a:rPr b="0" lang="en-GB"/>
              <a:t>(by TA-seq2seq and TASA) leads to more accurate reconstruction</a:t>
            </a:r>
            <a:endParaRPr/>
          </a:p>
          <a:p>
            <a:pPr indent="-342900" lvl="0" marL="342900" rtl="0" algn="l">
              <a:lnSpc>
                <a:spcPct val="100000"/>
              </a:lnSpc>
              <a:spcBef>
                <a:spcPts val="360"/>
              </a:spcBef>
              <a:spcAft>
                <a:spcPts val="0"/>
              </a:spcAft>
              <a:buClr>
                <a:schemeClr val="dk1"/>
              </a:buClr>
              <a:buSzPts val="1800"/>
              <a:buFont typeface="Arial"/>
              <a:buChar char="•"/>
            </a:pPr>
            <a:r>
              <a:rPr b="0" lang="en-GB"/>
              <a:t>Nonetheless, </a:t>
            </a:r>
            <a:r>
              <a:rPr lang="en-GB"/>
              <a:t>seq2seq greatly outperforms AE</a:t>
            </a:r>
            <a:endParaRPr/>
          </a:p>
          <a:p>
            <a:pPr indent="-273050" lvl="1" marL="742950" rtl="0" algn="l">
              <a:lnSpc>
                <a:spcPct val="100000"/>
              </a:lnSpc>
              <a:spcBef>
                <a:spcPts val="360"/>
              </a:spcBef>
              <a:spcAft>
                <a:spcPts val="0"/>
              </a:spcAft>
              <a:buClr>
                <a:schemeClr val="dk1"/>
              </a:buClr>
              <a:buSzPts val="1600"/>
              <a:buFont typeface="Courier New"/>
              <a:buChar char="o"/>
            </a:pPr>
            <a:r>
              <a:rPr b="0" lang="en-GB"/>
              <a:t>sequential modeling is an important basis for capturing the sequential nature </a:t>
            </a:r>
            <a:br>
              <a:rPr b="0" lang="en-GB"/>
            </a:br>
            <a:r>
              <a:rPr b="0" lang="en-GB"/>
              <a:t>of the user trails</a:t>
            </a:r>
            <a:endParaRPr/>
          </a:p>
          <a:p>
            <a:pPr indent="0" lvl="0" marL="0" rtl="0" algn="l">
              <a:lnSpc>
                <a:spcPct val="100000"/>
              </a:lnSpc>
              <a:spcBef>
                <a:spcPts val="280"/>
              </a:spcBef>
              <a:spcAft>
                <a:spcPts val="0"/>
              </a:spcAft>
              <a:buClr>
                <a:schemeClr val="dk1"/>
              </a:buClr>
              <a:buSzPts val="1400"/>
              <a:buNone/>
            </a:pPr>
            <a:r>
              <a:t/>
            </a:r>
            <a:endParaRPr b="0" sz="1400"/>
          </a:p>
        </p:txBody>
      </p:sp>
      <p:pic>
        <p:nvPicPr>
          <p:cNvPr id="303" name="Google Shape;303;g8aaea79ed3_0_821"/>
          <p:cNvPicPr preferRelativeResize="0"/>
          <p:nvPr/>
        </p:nvPicPr>
        <p:blipFill rotWithShape="1">
          <a:blip r:embed="rId3">
            <a:alphaModFix/>
          </a:blip>
          <a:srcRect b="0" l="0" r="0" t="0"/>
          <a:stretch/>
        </p:blipFill>
        <p:spPr>
          <a:xfrm>
            <a:off x="1543185" y="1821130"/>
            <a:ext cx="6093645" cy="2062624"/>
          </a:xfrm>
          <a:prstGeom prst="rect">
            <a:avLst/>
          </a:prstGeom>
          <a:noFill/>
          <a:ln>
            <a:noFill/>
          </a:ln>
        </p:spPr>
      </p:pic>
      <p:sp>
        <p:nvSpPr>
          <p:cNvPr id="304" name="Google Shape;304;g8aaea79ed3_0_821"/>
          <p:cNvSpPr txBox="1"/>
          <p:nvPr/>
        </p:nvSpPr>
        <p:spPr>
          <a:xfrm>
            <a:off x="1501617" y="1489965"/>
            <a:ext cx="61767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Reconstruction performance on the VM dataset.</a:t>
            </a:r>
            <a:endParaRPr b="0" i="0" sz="1800" u="none" cap="none" strike="noStrike">
              <a:solidFill>
                <a:schemeClr val="dk1"/>
              </a:solidFill>
              <a:latin typeface="Calibri"/>
              <a:ea typeface="Calibri"/>
              <a:cs typeface="Calibri"/>
              <a:sym typeface="Calibri"/>
            </a:endParaRPr>
          </a:p>
        </p:txBody>
      </p:sp>
      <p:sp>
        <p:nvSpPr>
          <p:cNvPr id="305" name="Google Shape;305;g8aaea79ed3_0_821"/>
          <p:cNvSpPr/>
          <p:nvPr/>
        </p:nvSpPr>
        <p:spPr>
          <a:xfrm>
            <a:off x="0" y="0"/>
            <a:ext cx="9189600" cy="84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 name="Google Shape;306;g8aaea79ed3_0_821"/>
          <p:cNvSpPr txBox="1"/>
          <p:nvPr>
            <p:ph idx="2" type="body"/>
          </p:nvPr>
        </p:nvSpPr>
        <p:spPr>
          <a:xfrm>
            <a:off x="233097" y="0"/>
            <a:ext cx="8026800" cy="9552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1" lang="en-GB" sz="2800"/>
              <a:t>Results – Sequence Reconstruction</a:t>
            </a:r>
            <a:endParaRPr b="1" sz="2800"/>
          </a:p>
        </p:txBody>
      </p:sp>
      <p:pic>
        <p:nvPicPr>
          <p:cNvPr id="307" name="Google Shape;307;g8aaea79ed3_0_821"/>
          <p:cNvPicPr preferRelativeResize="0"/>
          <p:nvPr/>
        </p:nvPicPr>
        <p:blipFill rotWithShape="1">
          <a:blip r:embed="rId4">
            <a:alphaModFix/>
          </a:blip>
          <a:srcRect b="0" l="0" r="0" t="0"/>
          <a:stretch/>
        </p:blipFill>
        <p:spPr>
          <a:xfrm>
            <a:off x="6983550" y="201600"/>
            <a:ext cx="481676" cy="552005"/>
          </a:xfrm>
          <a:prstGeom prst="rect">
            <a:avLst/>
          </a:prstGeom>
          <a:noFill/>
          <a:ln>
            <a:noFill/>
          </a:ln>
        </p:spPr>
      </p:pic>
      <p:pic>
        <p:nvPicPr>
          <p:cNvPr id="308" name="Google Shape;308;g8aaea79ed3_0_821"/>
          <p:cNvPicPr preferRelativeResize="0"/>
          <p:nvPr/>
        </p:nvPicPr>
        <p:blipFill rotWithShape="1">
          <a:blip r:embed="rId5">
            <a:alphaModFix/>
          </a:blip>
          <a:srcRect b="0" l="0" r="0" t="0"/>
          <a:stretch/>
        </p:blipFill>
        <p:spPr>
          <a:xfrm>
            <a:off x="7542083" y="236229"/>
            <a:ext cx="1364067" cy="4827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2017-07-31T16:38:15Z</dcterms:created>
  <dc:creator>Fang Zhou</dc:creator>
</cp:coreProperties>
</file>